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58" r:id="rId1"/>
  </p:sldMasterIdLst>
  <p:notesMasterIdLst>
    <p:notesMasterId r:id="rId43"/>
  </p:notesMasterIdLst>
  <p:handoutMasterIdLst>
    <p:handoutMasterId r:id="rId44"/>
  </p:handoutMasterIdLst>
  <p:sldIdLst>
    <p:sldId id="261" r:id="rId2"/>
    <p:sldId id="333" r:id="rId3"/>
    <p:sldId id="265" r:id="rId4"/>
    <p:sldId id="336" r:id="rId5"/>
    <p:sldId id="337" r:id="rId6"/>
    <p:sldId id="338" r:id="rId7"/>
    <p:sldId id="335" r:id="rId8"/>
    <p:sldId id="339" r:id="rId9"/>
    <p:sldId id="340" r:id="rId10"/>
    <p:sldId id="334" r:id="rId11"/>
    <p:sldId id="341" r:id="rId12"/>
    <p:sldId id="304" r:id="rId13"/>
    <p:sldId id="305" r:id="rId14"/>
    <p:sldId id="306" r:id="rId15"/>
    <p:sldId id="307" r:id="rId16"/>
    <p:sldId id="342" r:id="rId17"/>
    <p:sldId id="302" r:id="rId18"/>
    <p:sldId id="309" r:id="rId19"/>
    <p:sldId id="310" r:id="rId20"/>
    <p:sldId id="311" r:id="rId21"/>
    <p:sldId id="312" r:id="rId22"/>
    <p:sldId id="343" r:id="rId23"/>
    <p:sldId id="313" r:id="rId24"/>
    <p:sldId id="314" r:id="rId25"/>
    <p:sldId id="315" r:id="rId26"/>
    <p:sldId id="316" r:id="rId27"/>
    <p:sldId id="317" r:id="rId28"/>
    <p:sldId id="318" r:id="rId29"/>
    <p:sldId id="319" r:id="rId30"/>
    <p:sldId id="320" r:id="rId31"/>
    <p:sldId id="321" r:id="rId32"/>
    <p:sldId id="323" r:id="rId33"/>
    <p:sldId id="322" r:id="rId34"/>
    <p:sldId id="324" r:id="rId35"/>
    <p:sldId id="325" r:id="rId36"/>
    <p:sldId id="326" r:id="rId37"/>
    <p:sldId id="328" r:id="rId38"/>
    <p:sldId id="327" r:id="rId39"/>
    <p:sldId id="329" r:id="rId40"/>
    <p:sldId id="330" r:id="rId41"/>
    <p:sldId id="331" r:id="rId42"/>
  </p:sldIdLst>
  <p:sldSz cx="9144000" cy="6858000" type="screen4x3"/>
  <p:notesSz cx="6858000" cy="9144000"/>
  <p:defaultTextStyle>
    <a:defPPr>
      <a:defRPr lang="he-IL"/>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1A2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563" autoAdjust="0"/>
    <p:restoredTop sz="91570"/>
  </p:normalViewPr>
  <p:slideViewPr>
    <p:cSldViewPr>
      <p:cViewPr varScale="1">
        <p:scale>
          <a:sx n="138" d="100"/>
          <a:sy n="138" d="100"/>
        </p:scale>
        <p:origin x="1640" y="184"/>
      </p:cViewPr>
      <p:guideLst>
        <p:guide orient="horz" pos="2160"/>
        <p:guide pos="2880"/>
      </p:guideLst>
    </p:cSldViewPr>
  </p:slideViewPr>
  <p:outlineViewPr>
    <p:cViewPr>
      <p:scale>
        <a:sx n="33" d="100"/>
        <a:sy n="33" d="100"/>
      </p:scale>
      <p:origin x="0" y="-9224"/>
    </p:cViewPr>
  </p:outlineViewPr>
  <p:notesTextViewPr>
    <p:cViewPr>
      <p:scale>
        <a:sx n="100" d="100"/>
        <a:sy n="100" d="100"/>
      </p:scale>
      <p:origin x="0" y="0"/>
    </p:cViewPr>
  </p:notesTextViewPr>
  <p:notesViewPr>
    <p:cSldViewPr>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3"/>
          </p:nvPr>
        </p:nvSpPr>
        <p:spPr>
          <a:xfrm>
            <a:off x="549275" y="8459788"/>
            <a:ext cx="5759450" cy="458787"/>
          </a:xfrm>
          <a:prstGeom prst="rect">
            <a:avLst/>
          </a:prstGeom>
        </p:spPr>
        <p:txBody>
          <a:bodyPr vert="horz" lIns="91440" tIns="45720" rIns="91440" bIns="45720" rtlCol="1" anchor="b"/>
          <a:lstStyle>
            <a:lvl1pPr algn="ctr">
              <a:defRPr sz="1200"/>
            </a:lvl1pPr>
          </a:lstStyle>
          <a:p>
            <a:pPr>
              <a:defRPr/>
            </a:pPr>
            <a:fld id="{D394D045-0739-4726-AF35-80EAB36C56DF}" type="slidenum">
              <a:rPr lang="he-IL"/>
              <a:pPr>
                <a:defRPr/>
              </a:pPr>
              <a:t>‹#›</a:t>
            </a:fld>
            <a:endParaRPr lang="he-IL"/>
          </a:p>
        </p:txBody>
      </p:sp>
    </p:spTree>
    <p:extLst>
      <p:ext uri="{BB962C8B-B14F-4D97-AF65-F5344CB8AC3E}">
        <p14:creationId xmlns:p14="http://schemas.microsoft.com/office/powerpoint/2010/main" val="3818419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668E5F-D7AF-46DC-8F85-E729FFF1DDF0}" type="datetimeFigureOut">
              <a:rPr lang="he-IL" smtClean="0"/>
              <a:t>י"ח.אב.תשע"ט</a:t>
            </a:fld>
            <a:endParaRPr lang="he-IL"/>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F3543612-1602-49CF-A332-3305EBBAAF56}" type="slidenum">
              <a:rPr lang="he-IL" smtClean="0"/>
              <a:t>‹#›</a:t>
            </a:fld>
            <a:endParaRPr lang="he-IL"/>
          </a:p>
        </p:txBody>
      </p:sp>
    </p:spTree>
    <p:extLst>
      <p:ext uri="{BB962C8B-B14F-4D97-AF65-F5344CB8AC3E}">
        <p14:creationId xmlns:p14="http://schemas.microsoft.com/office/powerpoint/2010/main" val="197355499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Page">
    <p:spTree>
      <p:nvGrpSpPr>
        <p:cNvPr id="1" name=""/>
        <p:cNvGrpSpPr/>
        <p:nvPr/>
      </p:nvGrpSpPr>
      <p:grpSpPr>
        <a:xfrm>
          <a:off x="0" y="0"/>
          <a:ext cx="0" cy="0"/>
          <a:chOff x="0" y="0"/>
          <a:chExt cx="0" cy="0"/>
        </a:xfrm>
      </p:grpSpPr>
      <p:pic>
        <p:nvPicPr>
          <p:cNvPr id="6" name="Picture 8" descr="fron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6172200"/>
            <a:ext cx="12938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a:spLocks noGrp="1"/>
          </p:cNvSpPr>
          <p:nvPr>
            <p:ph type="title"/>
          </p:nvPr>
        </p:nvSpPr>
        <p:spPr>
          <a:xfrm>
            <a:off x="304800" y="762000"/>
            <a:ext cx="6912768" cy="1079500"/>
          </a:xfrm>
        </p:spPr>
        <p:txBody>
          <a:bodyPr/>
          <a:lstStyle>
            <a:lvl1pPr algn="l">
              <a:defRPr/>
            </a:lvl1pPr>
          </a:lstStyle>
          <a:p>
            <a:r>
              <a:rPr lang="he-IL"/>
              <a:t>לחץ כדי לערוך סגנון כותרת של תבנית בסיס</a:t>
            </a:r>
            <a:endParaRPr lang="he-IL" dirty="0"/>
          </a:p>
        </p:txBody>
      </p:sp>
      <p:sp>
        <p:nvSpPr>
          <p:cNvPr id="5" name="Text Placeholder 7"/>
          <p:cNvSpPr>
            <a:spLocks noGrp="1"/>
          </p:cNvSpPr>
          <p:nvPr>
            <p:ph type="body" idx="1"/>
          </p:nvPr>
        </p:nvSpPr>
        <p:spPr>
          <a:xfrm>
            <a:off x="467544" y="5732463"/>
            <a:ext cx="7599562" cy="576263"/>
          </a:xfrm>
        </p:spPr>
        <p:txBody>
          <a:bodyPr/>
          <a:lstStyle>
            <a:lvl1pPr marL="0" indent="0" algn="l" rtl="0">
              <a:buNone/>
              <a:defRPr/>
            </a:lvl1pPr>
          </a:lstStyle>
          <a:p>
            <a:pPr lvl="0"/>
            <a:r>
              <a:rPr lang="he-IL" altLang="he-IL"/>
              <a:t>לחץ כדי לערוך סגנונות טקסט של תבנית בסיס</a:t>
            </a:r>
          </a:p>
        </p:txBody>
      </p:sp>
    </p:spTree>
    <p:extLst>
      <p:ext uri="{BB962C8B-B14F-4D97-AF65-F5344CB8AC3E}">
        <p14:creationId xmlns:p14="http://schemas.microsoft.com/office/powerpoint/2010/main" val="3525387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פריסה מותאמת אישית">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6" name="TextBox 5"/>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7" name="TextBox 6"/>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881CFB2A-5A6B-41FA-AA73-ABCA6CCFB270}"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457200" y="2286790"/>
            <a:ext cx="8229600" cy="709715"/>
          </a:xfrm>
        </p:spPr>
        <p:txBody>
          <a:bodyPr/>
          <a:lstStyle>
            <a:lvl1pPr rtl="0">
              <a:defRPr sz="4500" baseline="0">
                <a:solidFill>
                  <a:schemeClr val="bg1"/>
                </a:solidFill>
              </a:defRPr>
            </a:lvl1pPr>
          </a:lstStyle>
          <a:p>
            <a:r>
              <a:rPr lang="he-IL"/>
              <a:t>לחץ כדי לערוך סגנון כותרת של תבנית בסיס</a:t>
            </a:r>
            <a:endParaRPr lang="he-IL" dirty="0"/>
          </a:p>
        </p:txBody>
      </p:sp>
      <p:sp>
        <p:nvSpPr>
          <p:cNvPr id="5" name="Text Placeholder 4"/>
          <p:cNvSpPr>
            <a:spLocks noGrp="1"/>
          </p:cNvSpPr>
          <p:nvPr>
            <p:ph type="body" sz="quarter" idx="10"/>
          </p:nvPr>
        </p:nvSpPr>
        <p:spPr>
          <a:xfrm>
            <a:off x="684213" y="3500809"/>
            <a:ext cx="7848600" cy="576263"/>
          </a:xfrm>
        </p:spPr>
        <p:txBody>
          <a:bodyPr/>
          <a:lstStyle>
            <a:lvl1pPr marL="0" indent="0" algn="ctr">
              <a:buNone/>
              <a:defRPr/>
            </a:lvl1pPr>
          </a:lstStyle>
          <a:p>
            <a:pPr lvl="0"/>
            <a:r>
              <a:rPr lang="he-IL"/>
              <a:t>לחץ כדי לערוך סגנונות טקסט של תבנית בסיס</a:t>
            </a:r>
          </a:p>
        </p:txBody>
      </p:sp>
    </p:spTree>
    <p:extLst>
      <p:ext uri="{BB962C8B-B14F-4D97-AF65-F5344CB8AC3E}">
        <p14:creationId xmlns:p14="http://schemas.microsoft.com/office/powerpoint/2010/main" val="304758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9512" y="128035"/>
            <a:ext cx="6048672" cy="780685"/>
          </a:xfrm>
        </p:spPr>
        <p:txBody>
          <a:bodyPr/>
          <a:lstStyle>
            <a:lvl1pPr algn="l" rtl="0">
              <a:defRPr sz="3200"/>
            </a:lvl1pPr>
          </a:lstStyle>
          <a:p>
            <a:r>
              <a:rPr lang="he-IL"/>
              <a:t>לחץ כדי לערוך סגנון כותרת של תבנית בסיס</a:t>
            </a:r>
            <a:endParaRPr lang="he-IL" dirty="0"/>
          </a:p>
        </p:txBody>
      </p:sp>
      <p:sp>
        <p:nvSpPr>
          <p:cNvPr id="3" name="Content Placeholder 2"/>
          <p:cNvSpPr>
            <a:spLocks noGrp="1"/>
          </p:cNvSpPr>
          <p:nvPr>
            <p:ph idx="1"/>
          </p:nvPr>
        </p:nvSpPr>
        <p:spPr>
          <a:xfrm>
            <a:off x="251520" y="1484784"/>
            <a:ext cx="8064896" cy="2160240"/>
          </a:xfrm>
        </p:spPr>
        <p:txBody>
          <a:bodyPr/>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he-IL"/>
              <a:t>לחץ כדי לערוך סגנונות טקסט של תבנית בסיס</a:t>
            </a:r>
          </a:p>
        </p:txBody>
      </p:sp>
      <p:sp>
        <p:nvSpPr>
          <p:cNvPr id="4" name="Content Placeholder 2"/>
          <p:cNvSpPr>
            <a:spLocks noGrp="1"/>
          </p:cNvSpPr>
          <p:nvPr>
            <p:ph idx="10"/>
          </p:nvPr>
        </p:nvSpPr>
        <p:spPr>
          <a:xfrm>
            <a:off x="251520" y="3933056"/>
            <a:ext cx="7992888" cy="2376264"/>
          </a:xfrm>
        </p:spPr>
        <p:txBody>
          <a:bodyPr/>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he-IL"/>
              <a:t>לחץ כדי לערוך סגנונות טקסט של תבנית בסיס</a:t>
            </a:r>
          </a:p>
        </p:txBody>
      </p:sp>
    </p:spTree>
    <p:extLst>
      <p:ext uri="{BB962C8B-B14F-4D97-AF65-F5344CB8AC3E}">
        <p14:creationId xmlns:p14="http://schemas.microsoft.com/office/powerpoint/2010/main" val="2252299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790"/>
            <a:ext cx="8229600" cy="709715"/>
          </a:xfrm>
        </p:spPr>
        <p:txBody>
          <a:bodyPr/>
          <a:lstStyle>
            <a:lvl1pPr rtl="0">
              <a:defRPr sz="4500" baseline="0">
                <a:solidFill>
                  <a:schemeClr val="bg1"/>
                </a:solidFill>
              </a:defRPr>
            </a:lvl1pPr>
          </a:lstStyle>
          <a:p>
            <a:r>
              <a:rPr lang="he-IL"/>
              <a:t>לחץ כדי לערוך סגנון כותרת של תבנית בסיס</a:t>
            </a:r>
            <a:endParaRPr lang="he-IL" dirty="0"/>
          </a:p>
        </p:txBody>
      </p:sp>
      <p:sp>
        <p:nvSpPr>
          <p:cNvPr id="5" name="Text Placeholder 4"/>
          <p:cNvSpPr>
            <a:spLocks noGrp="1"/>
          </p:cNvSpPr>
          <p:nvPr>
            <p:ph type="body" sz="quarter" idx="10"/>
          </p:nvPr>
        </p:nvSpPr>
        <p:spPr>
          <a:xfrm>
            <a:off x="684213" y="3500809"/>
            <a:ext cx="7848600" cy="576263"/>
          </a:xfrm>
        </p:spPr>
        <p:txBody>
          <a:bodyPr/>
          <a:lstStyle>
            <a:lvl1pPr marL="0" indent="0" algn="ctr">
              <a:buNone/>
              <a:defRPr/>
            </a:lvl1pPr>
          </a:lstStyle>
          <a:p>
            <a:pPr lvl="0"/>
            <a:r>
              <a:rPr lang="he-IL"/>
              <a:t>לחץ כדי לערוך סגנונות טקסט של תבנית בסיס</a:t>
            </a:r>
          </a:p>
        </p:txBody>
      </p:sp>
    </p:spTree>
    <p:extLst>
      <p:ext uri="{BB962C8B-B14F-4D97-AF65-F5344CB8AC3E}">
        <p14:creationId xmlns:p14="http://schemas.microsoft.com/office/powerpoint/2010/main" val="248564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C791A19F-0E8A-4F88-96D0-92B6FC32B91A}"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ctrTitle"/>
          </p:nvPr>
        </p:nvSpPr>
        <p:spPr>
          <a:xfrm>
            <a:off x="685800" y="1628800"/>
            <a:ext cx="7772400" cy="1470025"/>
          </a:xfrm>
        </p:spPr>
        <p:txBody>
          <a:bodyPr/>
          <a:lstStyle>
            <a:lvl1pPr rtl="0">
              <a:defRPr>
                <a:solidFill>
                  <a:srgbClr val="E01A26"/>
                </a:solidFill>
              </a:defRPr>
            </a:lvl1pPr>
          </a:lstStyle>
          <a:p>
            <a:r>
              <a:rPr lang="he-IL"/>
              <a:t>לחץ כדי לערוך סגנון כותרת של תבנית בסיס</a:t>
            </a:r>
            <a:endParaRPr lang="he-IL" dirty="0"/>
          </a:p>
        </p:txBody>
      </p:sp>
      <p:sp>
        <p:nvSpPr>
          <p:cNvPr id="3" name="Subtitle 2"/>
          <p:cNvSpPr>
            <a:spLocks noGrp="1"/>
          </p:cNvSpPr>
          <p:nvPr>
            <p:ph type="subTitle" idx="1"/>
          </p:nvPr>
        </p:nvSpPr>
        <p:spPr>
          <a:xfrm>
            <a:off x="1371600" y="3548608"/>
            <a:ext cx="6400800" cy="1752600"/>
          </a:xfrm>
        </p:spPr>
        <p:txBody>
          <a:bodyPr/>
          <a:lstStyle>
            <a:lvl1pPr marL="0" indent="0" algn="ctr" rtl="0">
              <a:buNone/>
              <a:defRPr baseline="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he-IL"/>
              <a:t>לחץ כדי לערוך סגנון כותרת משנה של תבנית בסיס</a:t>
            </a:r>
            <a:endParaRPr lang="he-IL" dirty="0"/>
          </a:p>
        </p:txBody>
      </p:sp>
    </p:spTree>
    <p:extLst>
      <p:ext uri="{BB962C8B-B14F-4D97-AF65-F5344CB8AC3E}">
        <p14:creationId xmlns:p14="http://schemas.microsoft.com/office/powerpoint/2010/main" val="2546623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5F2705AA-169B-4910-B12F-0752D2629F6A}"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323528" y="44624"/>
            <a:ext cx="5760640" cy="1080120"/>
          </a:xfrm>
        </p:spPr>
        <p:txBody>
          <a:bodyPr anchor="t"/>
          <a:lstStyle>
            <a:lvl1pPr algn="l" rtl="0">
              <a:defRPr sz="2800" b="1" cap="all">
                <a:solidFill>
                  <a:srgbClr val="E01A26"/>
                </a:solidFill>
              </a:defRPr>
            </a:lvl1pPr>
          </a:lstStyle>
          <a:p>
            <a:r>
              <a:rPr lang="he-IL"/>
              <a:t>לחץ כדי לערוך סגנון כותרת של תבנית בסיס</a:t>
            </a:r>
            <a:endParaRPr lang="he-IL" dirty="0"/>
          </a:p>
        </p:txBody>
      </p:sp>
      <p:sp>
        <p:nvSpPr>
          <p:cNvPr id="3" name="Text Placeholder 2"/>
          <p:cNvSpPr>
            <a:spLocks noGrp="1"/>
          </p:cNvSpPr>
          <p:nvPr>
            <p:ph type="body" idx="1"/>
          </p:nvPr>
        </p:nvSpPr>
        <p:spPr>
          <a:xfrm>
            <a:off x="722313" y="1340768"/>
            <a:ext cx="7772400" cy="576064"/>
          </a:xfrm>
        </p:spPr>
        <p:txBody>
          <a:bodyPr/>
          <a:lstStyle>
            <a:lvl1pPr marL="0" indent="0">
              <a:buNone/>
              <a:defRPr sz="2400" b="1"/>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he-IL"/>
              <a:t>לחץ כדי לערוך סגנונות טקסט של תבנית בסיס</a:t>
            </a:r>
          </a:p>
        </p:txBody>
      </p:sp>
    </p:spTree>
    <p:extLst>
      <p:ext uri="{BB962C8B-B14F-4D97-AF65-F5344CB8AC3E}">
        <p14:creationId xmlns:p14="http://schemas.microsoft.com/office/powerpoint/2010/main" val="4137227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A6E8824D-2AD3-40FE-91D4-1F7CC02CB2CA}"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179512" y="128035"/>
            <a:ext cx="6048672" cy="780685"/>
          </a:xfrm>
        </p:spPr>
        <p:txBody>
          <a:bodyPr/>
          <a:lstStyle>
            <a:lvl1pPr algn="l" rtl="0">
              <a:defRPr sz="3200">
                <a:solidFill>
                  <a:srgbClr val="E01A26"/>
                </a:solidFill>
              </a:defRPr>
            </a:lvl1pPr>
          </a:lstStyle>
          <a:p>
            <a:r>
              <a:rPr lang="he-IL"/>
              <a:t>לחץ כדי לערוך סגנון כותרת של תבנית בסיס</a:t>
            </a:r>
            <a:endParaRPr lang="he-IL" dirty="0"/>
          </a:p>
        </p:txBody>
      </p:sp>
      <p:sp>
        <p:nvSpPr>
          <p:cNvPr id="3" name="Content Placeholder 2"/>
          <p:cNvSpPr>
            <a:spLocks noGrp="1"/>
          </p:cNvSpPr>
          <p:nvPr>
            <p:ph idx="1"/>
          </p:nvPr>
        </p:nvSpPr>
        <p:spPr>
          <a:xfrm>
            <a:off x="457200" y="1484784"/>
            <a:ext cx="8229600" cy="4896544"/>
          </a:xfrm>
        </p:spPr>
        <p:txBody>
          <a:bodyPr/>
          <a:lstStyle>
            <a:lvl1pPr marL="0" indent="0">
              <a:buNone/>
              <a:defRPr baseline="0"/>
            </a:lvl1pPr>
            <a:lvl2pPr marL="457200" indent="0">
              <a:buNone/>
              <a:defRPr/>
            </a:lvl2pPr>
            <a:lvl3pPr marL="914400" indent="0">
              <a:buNone/>
              <a:defRPr/>
            </a:lvl3pPr>
            <a:lvl4pPr marL="1371600" indent="0">
              <a:buNone/>
              <a:defRPr/>
            </a:lvl4pPr>
            <a:lvl5pPr marL="1828800" indent="0">
              <a:buNone/>
              <a:defRPr/>
            </a:lvl5pPr>
          </a:lstStyle>
          <a:p>
            <a:pPr lvl="0"/>
            <a:r>
              <a:rPr lang="he-IL"/>
              <a:t>לחץ כדי לערוך סגנונות טקסט של תבנית בסיס</a:t>
            </a:r>
          </a:p>
        </p:txBody>
      </p:sp>
    </p:spTree>
    <p:extLst>
      <p:ext uri="{BB962C8B-B14F-4D97-AF65-F5344CB8AC3E}">
        <p14:creationId xmlns:p14="http://schemas.microsoft.com/office/powerpoint/2010/main" val="229832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6" name="TextBox 5"/>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7" name="TextBox 6"/>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B1E06A78-3A25-4F3E-8120-9D8BE99BBC66}"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179512" y="128035"/>
            <a:ext cx="6048672" cy="780685"/>
          </a:xfrm>
        </p:spPr>
        <p:txBody>
          <a:bodyPr/>
          <a:lstStyle>
            <a:lvl1pPr algn="l" rtl="0">
              <a:defRPr sz="3200">
                <a:solidFill>
                  <a:srgbClr val="E01A26"/>
                </a:solidFill>
              </a:defRPr>
            </a:lvl1pPr>
          </a:lstStyle>
          <a:p>
            <a:r>
              <a:rPr lang="he-IL"/>
              <a:t>לחץ כדי לערוך סגנון כותרת של תבנית בסיס</a:t>
            </a:r>
            <a:endParaRPr lang="he-IL" dirty="0"/>
          </a:p>
        </p:txBody>
      </p:sp>
      <p:sp>
        <p:nvSpPr>
          <p:cNvPr id="3" name="Content Placeholder 2"/>
          <p:cNvSpPr>
            <a:spLocks noGrp="1"/>
          </p:cNvSpPr>
          <p:nvPr>
            <p:ph idx="1"/>
          </p:nvPr>
        </p:nvSpPr>
        <p:spPr>
          <a:xfrm>
            <a:off x="251520" y="1484784"/>
            <a:ext cx="8208912" cy="2160240"/>
          </a:xfrm>
        </p:spPr>
        <p:txBody>
          <a:bodyPr/>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he-IL"/>
              <a:t>לחץ כדי לערוך סגנונות טקסט של תבנית בסיס</a:t>
            </a:r>
          </a:p>
        </p:txBody>
      </p:sp>
      <p:sp>
        <p:nvSpPr>
          <p:cNvPr id="4" name="Content Placeholder 2"/>
          <p:cNvSpPr>
            <a:spLocks noGrp="1"/>
          </p:cNvSpPr>
          <p:nvPr>
            <p:ph idx="10"/>
          </p:nvPr>
        </p:nvSpPr>
        <p:spPr>
          <a:xfrm>
            <a:off x="251520" y="3933056"/>
            <a:ext cx="8208912" cy="2376264"/>
          </a:xfrm>
        </p:spPr>
        <p:txBody>
          <a:bodyPr/>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he-IL"/>
              <a:t>לחץ כדי לערוך סגנונות טקסט של תבנית בסיס</a:t>
            </a:r>
          </a:p>
        </p:txBody>
      </p:sp>
    </p:spTree>
    <p:extLst>
      <p:ext uri="{BB962C8B-B14F-4D97-AF65-F5344CB8AC3E}">
        <p14:creationId xmlns:p14="http://schemas.microsoft.com/office/powerpoint/2010/main" val="1280336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F8EE9B19-B572-48AA-8365-E33B04951342}"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p:txBody>
          <a:bodyPr/>
          <a:lstStyle>
            <a:lvl1pPr rtl="0">
              <a:defRPr>
                <a:solidFill>
                  <a:srgbClr val="E01A26"/>
                </a:solidFill>
              </a:defRPr>
            </a:lvl1pPr>
          </a:lstStyle>
          <a:p>
            <a:r>
              <a:rPr lang="he-IL"/>
              <a:t>לחץ כדי לערוך סגנון כותרת של תבנית בסיס</a:t>
            </a:r>
            <a:endParaRPr lang="he-IL" dirty="0"/>
          </a:p>
        </p:txBody>
      </p:sp>
      <p:sp>
        <p:nvSpPr>
          <p:cNvPr id="3" name="Content Placeholder 2"/>
          <p:cNvSpPr>
            <a:spLocks noGrp="1"/>
          </p:cNvSpPr>
          <p:nvPr>
            <p:ph idx="1"/>
          </p:nvPr>
        </p:nvSpPr>
        <p:spPr/>
        <p:txBody>
          <a:bodyPr/>
          <a:lstStyle>
            <a:lvl1pPr>
              <a:defRPr baseline="0"/>
            </a:lvl1pPr>
            <a:lvl2pPr>
              <a:defRPr baseline="0"/>
            </a:lvl2pPr>
            <a:lvl3pPr>
              <a:defRPr baseline="0"/>
            </a:lvl3pPr>
            <a:lvl4pPr>
              <a:defRPr baseline="0"/>
            </a:lvl4pPr>
            <a:lvl5pPr>
              <a:defRPr baseline="0"/>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he-IL" dirty="0"/>
          </a:p>
        </p:txBody>
      </p:sp>
    </p:spTree>
    <p:extLst>
      <p:ext uri="{BB962C8B-B14F-4D97-AF65-F5344CB8AC3E}">
        <p14:creationId xmlns:p14="http://schemas.microsoft.com/office/powerpoint/2010/main" val="3148324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4"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5" name="TextBox 4"/>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6" name="TextBox 5"/>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2F361610-88B5-467A-87E2-AD44A8C03123}"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a:xfrm>
            <a:off x="722313" y="4406900"/>
            <a:ext cx="7772400" cy="1362075"/>
          </a:xfrm>
        </p:spPr>
        <p:txBody>
          <a:bodyPr anchor="t"/>
          <a:lstStyle>
            <a:lvl1pPr algn="l" rtl="0">
              <a:defRPr sz="4000" b="1" cap="all">
                <a:solidFill>
                  <a:srgbClr val="E01A26"/>
                </a:solidFill>
              </a:defRPr>
            </a:lvl1pPr>
          </a:lstStyle>
          <a:p>
            <a:r>
              <a:rPr lang="he-IL"/>
              <a:t>לחץ כדי לערוך סגנון כותרת של תבנית בסיס</a:t>
            </a:r>
            <a:endParaRPr lang="he-IL"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he-IL"/>
              <a:t>לחץ כדי לערוך סגנונות טקסט של תבנית בסיס</a:t>
            </a:r>
          </a:p>
        </p:txBody>
      </p:sp>
    </p:spTree>
    <p:extLst>
      <p:ext uri="{BB962C8B-B14F-4D97-AF65-F5344CB8AC3E}">
        <p14:creationId xmlns:p14="http://schemas.microsoft.com/office/powerpoint/2010/main" val="1260258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3"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4" name="TextBox 3"/>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5" name="TextBox 4"/>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C42EEA1B-3544-4BD5-A47A-FE559FCFFEA5}" type="slidenum">
              <a:rPr lang="he-IL" altLang="he-IL" sz="1400" smtClean="0">
                <a:solidFill>
                  <a:srgbClr val="606060"/>
                </a:solidFill>
              </a:rPr>
              <a:pPr eaLnBrk="1" hangingPunct="1">
                <a:defRPr/>
              </a:pPr>
              <a:t>‹#›</a:t>
            </a:fld>
            <a:endParaRPr lang="he-IL" altLang="he-IL" sz="1400" dirty="0">
              <a:solidFill>
                <a:srgbClr val="606060"/>
              </a:solidFill>
            </a:endParaRPr>
          </a:p>
        </p:txBody>
      </p:sp>
      <p:sp>
        <p:nvSpPr>
          <p:cNvPr id="2" name="Title 1"/>
          <p:cNvSpPr>
            <a:spLocks noGrp="1"/>
          </p:cNvSpPr>
          <p:nvPr>
            <p:ph type="title"/>
          </p:nvPr>
        </p:nvSpPr>
        <p:spPr/>
        <p:txBody>
          <a:bodyPr/>
          <a:lstStyle>
            <a:lvl1pPr rtl="0">
              <a:defRPr>
                <a:solidFill>
                  <a:srgbClr val="E01A26"/>
                </a:solidFill>
              </a:defRPr>
            </a:lvl1pPr>
          </a:lstStyle>
          <a:p>
            <a:r>
              <a:rPr lang="he-IL"/>
              <a:t>לחץ כדי לערוך סגנון כותרת של תבנית בסיס</a:t>
            </a:r>
            <a:endParaRPr lang="he-IL" dirty="0"/>
          </a:p>
        </p:txBody>
      </p:sp>
    </p:spTree>
    <p:extLst>
      <p:ext uri="{BB962C8B-B14F-4D97-AF65-F5344CB8AC3E}">
        <p14:creationId xmlns:p14="http://schemas.microsoft.com/office/powerpoint/2010/main" val="8668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Rectangle 8"/>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3" name="TextBox 2"/>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4" name="TextBox 3"/>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549D2CD4-B1CE-4158-8040-FEAFDA0BE9DF}" type="slidenum">
              <a:rPr lang="he-IL" altLang="he-IL" sz="1400" smtClean="0">
                <a:solidFill>
                  <a:srgbClr val="606060"/>
                </a:solidFill>
              </a:rPr>
              <a:pPr eaLnBrk="1" hangingPunct="1">
                <a:defRPr/>
              </a:pPr>
              <a:t>‹#›</a:t>
            </a:fld>
            <a:endParaRPr lang="he-IL" altLang="he-IL" sz="1400" dirty="0">
              <a:solidFill>
                <a:srgbClr val="606060"/>
              </a:solidFill>
            </a:endParaRPr>
          </a:p>
        </p:txBody>
      </p:sp>
    </p:spTree>
    <p:extLst>
      <p:ext uri="{BB962C8B-B14F-4D97-AF65-F5344CB8AC3E}">
        <p14:creationId xmlns:p14="http://schemas.microsoft.com/office/powerpoint/2010/main" val="102910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341438"/>
            <a:ext cx="82296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he-IL" dirty="0"/>
              <a:t>Click to edit the title</a:t>
            </a:r>
          </a:p>
        </p:txBody>
      </p:sp>
      <p:sp>
        <p:nvSpPr>
          <p:cNvPr id="1027" name="Rectangle 3"/>
          <p:cNvSpPr>
            <a:spLocks noGrp="1" noChangeArrowheads="1"/>
          </p:cNvSpPr>
          <p:nvPr>
            <p:ph type="body" idx="1"/>
          </p:nvPr>
        </p:nvSpPr>
        <p:spPr bwMode="auto">
          <a:xfrm>
            <a:off x="457200" y="2420938"/>
            <a:ext cx="822960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he-IL"/>
              <a:t>Click to edit</a:t>
            </a:r>
          </a:p>
          <a:p>
            <a:pPr lvl="1"/>
            <a:r>
              <a:rPr lang="en-US" altLang="he-IL"/>
              <a:t>Second level</a:t>
            </a:r>
          </a:p>
          <a:p>
            <a:pPr lvl="2"/>
            <a:r>
              <a:rPr lang="en-US" altLang="he-IL"/>
              <a:t>Third level</a:t>
            </a:r>
          </a:p>
          <a:p>
            <a:pPr lvl="3"/>
            <a:r>
              <a:rPr lang="en-US" altLang="he-IL"/>
              <a:t>Fourth level</a:t>
            </a:r>
          </a:p>
          <a:p>
            <a:pPr lvl="4"/>
            <a:r>
              <a:rPr lang="en-US" altLang="he-IL"/>
              <a:t>Fifth level</a:t>
            </a:r>
          </a:p>
        </p:txBody>
      </p:sp>
      <p:sp>
        <p:nvSpPr>
          <p:cNvPr id="6" name="Rectangle 5"/>
          <p:cNvSpPr/>
          <p:nvPr/>
        </p:nvSpPr>
        <p:spPr>
          <a:xfrm>
            <a:off x="0" y="6524625"/>
            <a:ext cx="9144000" cy="3333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eaLnBrk="1" hangingPunct="1">
              <a:defRPr/>
            </a:pPr>
            <a:endParaRPr lang="he-IL"/>
          </a:p>
        </p:txBody>
      </p:sp>
      <p:sp>
        <p:nvSpPr>
          <p:cNvPr id="7" name="TextBox 6"/>
          <p:cNvSpPr txBox="1">
            <a:spLocks noChangeArrowheads="1"/>
          </p:cNvSpPr>
          <p:nvPr/>
        </p:nvSpPr>
        <p:spPr bwMode="auto">
          <a:xfrm>
            <a:off x="2906713" y="6597650"/>
            <a:ext cx="33305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altLang="he-IL" sz="800" dirty="0">
                <a:solidFill>
                  <a:srgbClr val="404040"/>
                </a:solidFill>
              </a:rPr>
              <a:t>© All rights reserved to John Bryce Training LTD from Matrix group</a:t>
            </a:r>
          </a:p>
        </p:txBody>
      </p:sp>
      <p:sp>
        <p:nvSpPr>
          <p:cNvPr id="8" name="TextBox 7"/>
          <p:cNvSpPr txBox="1">
            <a:spLocks noChangeArrowheads="1"/>
          </p:cNvSpPr>
          <p:nvPr/>
        </p:nvSpPr>
        <p:spPr bwMode="auto">
          <a:xfrm>
            <a:off x="-84138" y="6519863"/>
            <a:ext cx="6191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fld id="{6C9D6863-512C-4D30-80DE-2022E88CF472}" type="slidenum">
              <a:rPr lang="he-IL" altLang="he-IL" sz="1400" smtClean="0">
                <a:solidFill>
                  <a:srgbClr val="606060"/>
                </a:solidFill>
              </a:rPr>
              <a:pPr eaLnBrk="1" hangingPunct="1">
                <a:defRPr/>
              </a:pPr>
              <a:t>‹#›</a:t>
            </a:fld>
            <a:endParaRPr lang="he-IL" altLang="he-IL" sz="1400" dirty="0">
              <a:solidFill>
                <a:srgbClr val="606060"/>
              </a:solidFill>
            </a:endParaRPr>
          </a:p>
        </p:txBody>
      </p:sp>
      <p:pic>
        <p:nvPicPr>
          <p:cNvPr id="1031" name="Picture 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543800" y="228600"/>
            <a:ext cx="1471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45" r:id="rId11"/>
    <p:sldLayoutId id="2147483746" r:id="rId12"/>
  </p:sldLayoutIdLst>
  <p:txStyles>
    <p:titleStyle>
      <a:lvl1pPr algn="ctr" rtl="1" eaLnBrk="1" fontAlgn="base" hangingPunct="1">
        <a:spcBef>
          <a:spcPct val="0"/>
        </a:spcBef>
        <a:spcAft>
          <a:spcPct val="0"/>
        </a:spcAft>
        <a:defRPr sz="3400" b="1">
          <a:solidFill>
            <a:srgbClr val="FF0000"/>
          </a:solidFill>
          <a:latin typeface="Calibri" panose="020F0502020204030204" pitchFamily="34" charset="0"/>
          <a:ea typeface="+mj-ea"/>
          <a:cs typeface="+mj-cs"/>
        </a:defRPr>
      </a:lvl1pPr>
      <a:lvl2pPr algn="ctr" rtl="1" eaLnBrk="1" fontAlgn="base" hangingPunct="1">
        <a:spcBef>
          <a:spcPct val="0"/>
        </a:spcBef>
        <a:spcAft>
          <a:spcPct val="0"/>
        </a:spcAft>
        <a:defRPr sz="3400" b="1">
          <a:solidFill>
            <a:srgbClr val="FF0000"/>
          </a:solidFill>
          <a:latin typeface="Arial" pitchFamily="34" charset="0"/>
          <a:cs typeface="Arial" pitchFamily="34" charset="0"/>
        </a:defRPr>
      </a:lvl2pPr>
      <a:lvl3pPr algn="ctr" rtl="1" eaLnBrk="1" fontAlgn="base" hangingPunct="1">
        <a:spcBef>
          <a:spcPct val="0"/>
        </a:spcBef>
        <a:spcAft>
          <a:spcPct val="0"/>
        </a:spcAft>
        <a:defRPr sz="3400" b="1">
          <a:solidFill>
            <a:srgbClr val="FF0000"/>
          </a:solidFill>
          <a:latin typeface="Arial" pitchFamily="34" charset="0"/>
          <a:cs typeface="Arial" pitchFamily="34" charset="0"/>
        </a:defRPr>
      </a:lvl3pPr>
      <a:lvl4pPr algn="ctr" rtl="1" eaLnBrk="1" fontAlgn="base" hangingPunct="1">
        <a:spcBef>
          <a:spcPct val="0"/>
        </a:spcBef>
        <a:spcAft>
          <a:spcPct val="0"/>
        </a:spcAft>
        <a:defRPr sz="3400" b="1">
          <a:solidFill>
            <a:srgbClr val="FF0000"/>
          </a:solidFill>
          <a:latin typeface="Arial" pitchFamily="34" charset="0"/>
          <a:cs typeface="Arial" pitchFamily="34" charset="0"/>
        </a:defRPr>
      </a:lvl4pPr>
      <a:lvl5pPr algn="ctr" rtl="1" eaLnBrk="1" fontAlgn="base" hangingPunct="1">
        <a:spcBef>
          <a:spcPct val="0"/>
        </a:spcBef>
        <a:spcAft>
          <a:spcPct val="0"/>
        </a:spcAft>
        <a:defRPr sz="3400" b="1">
          <a:solidFill>
            <a:srgbClr val="FF0000"/>
          </a:solidFill>
          <a:latin typeface="Arial" pitchFamily="34" charset="0"/>
          <a:cs typeface="Arial" pitchFamily="34" charset="0"/>
        </a:defRPr>
      </a:lvl5pPr>
      <a:lvl6pPr marL="457200" algn="ctr" rtl="1"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1"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1"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1" eaLnBrk="1" fontAlgn="base" hangingPunct="1">
        <a:spcBef>
          <a:spcPct val="0"/>
        </a:spcBef>
        <a:spcAft>
          <a:spcPct val="0"/>
        </a:spcAft>
        <a:defRPr sz="4400">
          <a:solidFill>
            <a:schemeClr val="tx2"/>
          </a:solidFill>
          <a:latin typeface="Arial" pitchFamily="34" charset="0"/>
          <a:cs typeface="Arial" pitchFamily="34" charset="0"/>
        </a:defRPr>
      </a:lvl9pPr>
    </p:titleStyle>
    <p:bodyStyle>
      <a:lvl1pPr marL="342900" indent="-342900" algn="r" rtl="1" eaLnBrk="1" fontAlgn="base" hangingPunct="1">
        <a:spcBef>
          <a:spcPct val="20000"/>
        </a:spcBef>
        <a:spcAft>
          <a:spcPct val="0"/>
        </a:spcAft>
        <a:buChar char="•"/>
        <a:defRPr sz="2500">
          <a:solidFill>
            <a:schemeClr val="tx1"/>
          </a:solidFill>
          <a:latin typeface="Calibri Light" panose="020F0302020204030204" pitchFamily="34" charset="0"/>
          <a:ea typeface="+mn-ea"/>
          <a:cs typeface="+mn-cs"/>
        </a:defRPr>
      </a:lvl1pPr>
      <a:lvl2pPr marL="742950" indent="-285750" algn="r" rtl="1" eaLnBrk="1" fontAlgn="base" hangingPunct="1">
        <a:spcBef>
          <a:spcPct val="20000"/>
        </a:spcBef>
        <a:spcAft>
          <a:spcPct val="0"/>
        </a:spcAft>
        <a:buChar char="–"/>
        <a:defRPr sz="2500">
          <a:solidFill>
            <a:schemeClr val="tx1"/>
          </a:solidFill>
          <a:latin typeface="Calibri Light" panose="020F0302020204030204" pitchFamily="34" charset="0"/>
          <a:cs typeface="+mn-cs"/>
        </a:defRPr>
      </a:lvl2pPr>
      <a:lvl3pPr marL="1143000" indent="-228600" algn="r" rtl="1" eaLnBrk="1" fontAlgn="base" hangingPunct="1">
        <a:spcBef>
          <a:spcPct val="20000"/>
        </a:spcBef>
        <a:spcAft>
          <a:spcPct val="0"/>
        </a:spcAft>
        <a:buChar char="•"/>
        <a:defRPr sz="2500">
          <a:solidFill>
            <a:schemeClr val="tx1"/>
          </a:solidFill>
          <a:latin typeface="Calibri Light" panose="020F0302020204030204" pitchFamily="34" charset="0"/>
          <a:cs typeface="+mn-cs"/>
        </a:defRPr>
      </a:lvl3pPr>
      <a:lvl4pPr marL="1600200" indent="-228600" algn="r" rtl="1" eaLnBrk="1" fontAlgn="base" hangingPunct="1">
        <a:spcBef>
          <a:spcPct val="20000"/>
        </a:spcBef>
        <a:spcAft>
          <a:spcPct val="0"/>
        </a:spcAft>
        <a:buChar char="–"/>
        <a:defRPr sz="2500">
          <a:solidFill>
            <a:schemeClr val="tx1"/>
          </a:solidFill>
          <a:latin typeface="Calibri Light" panose="020F0302020204030204" pitchFamily="34" charset="0"/>
          <a:cs typeface="+mn-cs"/>
        </a:defRPr>
      </a:lvl4pPr>
      <a:lvl5pPr marL="2057400" indent="-228600" algn="r" rtl="1" eaLnBrk="1" fontAlgn="base" hangingPunct="1">
        <a:spcBef>
          <a:spcPct val="20000"/>
        </a:spcBef>
        <a:spcAft>
          <a:spcPct val="0"/>
        </a:spcAft>
        <a:buChar char="»"/>
        <a:defRPr sz="2500">
          <a:solidFill>
            <a:schemeClr val="tx1"/>
          </a:solidFill>
          <a:latin typeface="Calibri Light" panose="020F0302020204030204" pitchFamily="34" charset="0"/>
          <a:cs typeface="+mn-cs"/>
        </a:defRPr>
      </a:lvl5pPr>
      <a:lvl6pPr marL="2514600" indent="-228600" algn="r" rtl="1" eaLnBrk="1" fontAlgn="base" hangingPunct="1">
        <a:spcBef>
          <a:spcPct val="20000"/>
        </a:spcBef>
        <a:spcAft>
          <a:spcPct val="0"/>
        </a:spcAft>
        <a:buChar char="»"/>
        <a:defRPr sz="2000">
          <a:solidFill>
            <a:schemeClr val="tx1"/>
          </a:solidFill>
          <a:latin typeface="+mn-lt"/>
          <a:cs typeface="+mn-cs"/>
        </a:defRPr>
      </a:lvl6pPr>
      <a:lvl7pPr marL="2971800" indent="-228600" algn="r" rtl="1" eaLnBrk="1" fontAlgn="base" hangingPunct="1">
        <a:spcBef>
          <a:spcPct val="20000"/>
        </a:spcBef>
        <a:spcAft>
          <a:spcPct val="0"/>
        </a:spcAft>
        <a:buChar char="»"/>
        <a:defRPr sz="2000">
          <a:solidFill>
            <a:schemeClr val="tx1"/>
          </a:solidFill>
          <a:latin typeface="+mn-lt"/>
          <a:cs typeface="+mn-cs"/>
        </a:defRPr>
      </a:lvl7pPr>
      <a:lvl8pPr marL="3429000" indent="-228600" algn="r" rtl="1" eaLnBrk="1" fontAlgn="base" hangingPunct="1">
        <a:spcBef>
          <a:spcPct val="20000"/>
        </a:spcBef>
        <a:spcAft>
          <a:spcPct val="0"/>
        </a:spcAft>
        <a:buChar char="»"/>
        <a:defRPr sz="2000">
          <a:solidFill>
            <a:schemeClr val="tx1"/>
          </a:solidFill>
          <a:latin typeface="+mn-lt"/>
          <a:cs typeface="+mn-cs"/>
        </a:defRPr>
      </a:lvl8pPr>
      <a:lvl9pPr marL="3886200" indent="-228600" algn="r" rtl="1" eaLnBrk="1" fontAlgn="base" hangingPunct="1">
        <a:spcBef>
          <a:spcPct val="20000"/>
        </a:spcBef>
        <a:spcAft>
          <a:spcPct val="0"/>
        </a:spcAft>
        <a:buChar char="»"/>
        <a:defRPr sz="2000">
          <a:solidFill>
            <a:schemeClr val="tx1"/>
          </a:solidFill>
          <a:latin typeface="+mn-lt"/>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docs.ansible.com/"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jinja.pocoo.org/docs/"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galaxy.ansible.com/"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8" descr="fron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1488"/>
            <a:ext cx="9166225" cy="732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a:xfrm>
            <a:off x="760413" y="188913"/>
            <a:ext cx="7628011" cy="1079500"/>
          </a:xfrm>
        </p:spPr>
        <p:txBody>
          <a:bodyPr/>
          <a:lstStyle/>
          <a:p>
            <a:pPr>
              <a:defRPr/>
            </a:pPr>
            <a:r>
              <a:rPr lang="en-US" sz="4800" dirty="0">
                <a:solidFill>
                  <a:srgbClr val="E01A26"/>
                </a:solidFill>
                <a:latin typeface="Calibri" panose="020F0502020204030204" pitchFamily="34" charset="0"/>
              </a:rPr>
              <a:t>Ansible</a:t>
            </a:r>
            <a:endParaRPr lang="he-IL" sz="4800" dirty="0">
              <a:solidFill>
                <a:srgbClr val="E01A26"/>
              </a:solidFill>
              <a:latin typeface="Calibri" panose="020F0502020204030204" pitchFamily="34" charset="0"/>
            </a:endParaRPr>
          </a:p>
        </p:txBody>
      </p:sp>
      <p:pic>
        <p:nvPicPr>
          <p:cNvPr id="1331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388" y="5589588"/>
            <a:ext cx="173355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C35E8-FD0F-1949-B0AC-F30B0858F784}"/>
              </a:ext>
            </a:extLst>
          </p:cNvPr>
          <p:cNvSpPr>
            <a:spLocks noGrp="1"/>
          </p:cNvSpPr>
          <p:nvPr>
            <p:ph type="title"/>
          </p:nvPr>
        </p:nvSpPr>
        <p:spPr/>
        <p:txBody>
          <a:bodyPr/>
          <a:lstStyle/>
          <a:p>
            <a:r>
              <a:rPr lang="en-US" dirty="0"/>
              <a:t>How Ansible works?</a:t>
            </a:r>
          </a:p>
        </p:txBody>
      </p:sp>
      <p:sp>
        <p:nvSpPr>
          <p:cNvPr id="3" name="Content Placeholder 2">
            <a:extLst>
              <a:ext uri="{FF2B5EF4-FFF2-40B4-BE49-F238E27FC236}">
                <a16:creationId xmlns:a16="http://schemas.microsoft.com/office/drawing/2014/main" id="{AE58BAE7-FFA0-5E49-A1C4-EDDB5A430B53}"/>
              </a:ext>
            </a:extLst>
          </p:cNvPr>
          <p:cNvSpPr>
            <a:spLocks noGrp="1"/>
          </p:cNvSpPr>
          <p:nvPr>
            <p:ph idx="1"/>
          </p:nvPr>
        </p:nvSpPr>
        <p:spPr/>
        <p:txBody>
          <a:bodyPr/>
          <a:lstStyle/>
          <a:p>
            <a:pPr marL="342900" indent="-342900" algn="l" rtl="0" eaLnBrk="1" fontAlgn="base" hangingPunct="1">
              <a:spcBef>
                <a:spcPct val="20000"/>
              </a:spcBef>
              <a:spcAft>
                <a:spcPct val="0"/>
              </a:spcAft>
              <a:buFont typeface="Arial" panose="020B0604020202020204" pitchFamily="34" charset="0"/>
              <a:buChar char="•"/>
            </a:pPr>
            <a:r>
              <a:rPr lang="en-US" dirty="0"/>
              <a:t>Uses SSH\</a:t>
            </a:r>
            <a:r>
              <a:rPr lang="en-US" dirty="0" err="1"/>
              <a:t>winRN</a:t>
            </a:r>
            <a:r>
              <a:rPr lang="en-US" dirty="0"/>
              <a:t> to connect to list of target machines</a:t>
            </a:r>
          </a:p>
          <a:p>
            <a:pPr marL="342900" indent="-342900" algn="l" rtl="0" eaLnBrk="1" fontAlgn="base" hangingPunct="1">
              <a:spcBef>
                <a:spcPct val="20000"/>
              </a:spcBef>
              <a:spcAft>
                <a:spcPct val="0"/>
              </a:spcAft>
              <a:buFont typeface="Arial" panose="020B0604020202020204" pitchFamily="34" charset="0"/>
              <a:buChar char="•"/>
            </a:pPr>
            <a:r>
              <a:rPr lang="en-US" dirty="0"/>
              <a:t>Relays on Python  </a:t>
            </a:r>
          </a:p>
          <a:p>
            <a:pPr marL="342900" indent="-342900" algn="l" rtl="0" eaLnBrk="1" fontAlgn="base" hangingPunct="1">
              <a:spcBef>
                <a:spcPct val="20000"/>
              </a:spcBef>
              <a:spcAft>
                <a:spcPct val="0"/>
              </a:spcAft>
              <a:buFont typeface="Arial" panose="020B0604020202020204" pitchFamily="34" charset="0"/>
              <a:buChar char="•"/>
            </a:pPr>
            <a:endParaRPr lang="en-US" dirty="0"/>
          </a:p>
        </p:txBody>
      </p:sp>
    </p:spTree>
    <p:extLst>
      <p:ext uri="{BB962C8B-B14F-4D97-AF65-F5344CB8AC3E}">
        <p14:creationId xmlns:p14="http://schemas.microsoft.com/office/powerpoint/2010/main" val="1766998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C35E8-FD0F-1949-B0AC-F30B0858F784}"/>
              </a:ext>
            </a:extLst>
          </p:cNvPr>
          <p:cNvSpPr>
            <a:spLocks noGrp="1"/>
          </p:cNvSpPr>
          <p:nvPr>
            <p:ph type="title"/>
          </p:nvPr>
        </p:nvSpPr>
        <p:spPr/>
        <p:txBody>
          <a:bodyPr/>
          <a:lstStyle/>
          <a:p>
            <a:r>
              <a:rPr lang="en-US" dirty="0"/>
              <a:t>Ansible Mode of Operation</a:t>
            </a:r>
          </a:p>
        </p:txBody>
      </p:sp>
      <p:sp>
        <p:nvSpPr>
          <p:cNvPr id="3" name="Content Placeholder 2">
            <a:extLst>
              <a:ext uri="{FF2B5EF4-FFF2-40B4-BE49-F238E27FC236}">
                <a16:creationId xmlns:a16="http://schemas.microsoft.com/office/drawing/2014/main" id="{AE58BAE7-FFA0-5E49-A1C4-EDDB5A430B53}"/>
              </a:ext>
            </a:extLst>
          </p:cNvPr>
          <p:cNvSpPr>
            <a:spLocks noGrp="1"/>
          </p:cNvSpPr>
          <p:nvPr>
            <p:ph idx="1"/>
          </p:nvPr>
        </p:nvSpPr>
        <p:spPr/>
        <p:txBody>
          <a:bodyPr/>
          <a:lstStyle/>
          <a:p>
            <a:pPr algn="l" rtl="0" eaLnBrk="1" fontAlgn="base" hangingPunct="1">
              <a:spcBef>
                <a:spcPct val="20000"/>
              </a:spcBef>
              <a:spcAft>
                <a:spcPct val="0"/>
              </a:spcAft>
            </a:pPr>
            <a:r>
              <a:rPr lang="en-US" dirty="0"/>
              <a:t>There are 2 modes when working with Ansible</a:t>
            </a:r>
          </a:p>
          <a:p>
            <a:pPr marL="342900" indent="-342900" algn="l" rtl="0" eaLnBrk="1" fontAlgn="base" hangingPunct="1">
              <a:spcBef>
                <a:spcPct val="20000"/>
              </a:spcBef>
              <a:spcAft>
                <a:spcPct val="0"/>
              </a:spcAft>
              <a:buFont typeface="Arial" panose="020B0604020202020204" pitchFamily="34" charset="0"/>
              <a:buChar char="•"/>
            </a:pPr>
            <a:r>
              <a:rPr lang="en-US" b="1" u="sng" dirty="0"/>
              <a:t>Ad hoc commands</a:t>
            </a:r>
          </a:p>
          <a:p>
            <a:pPr marL="800100" lvl="1" indent="-342900" algn="l" rtl="0">
              <a:buFont typeface="Arial" panose="020B0604020202020204" pitchFamily="34" charset="0"/>
              <a:buChar char="•"/>
            </a:pPr>
            <a:r>
              <a:rPr lang="en-US" dirty="0"/>
              <a:t>Enables you to perform </a:t>
            </a:r>
            <a:r>
              <a:rPr lang="en-US" b="1" u="sng" dirty="0"/>
              <a:t>single</a:t>
            </a:r>
            <a:r>
              <a:rPr lang="en-US" dirty="0"/>
              <a:t> task\commands on one on more “target” server</a:t>
            </a:r>
          </a:p>
          <a:p>
            <a:pPr marL="342900" indent="-342900" algn="l" rtl="0" eaLnBrk="1" fontAlgn="base" hangingPunct="1">
              <a:spcBef>
                <a:spcPct val="20000"/>
              </a:spcBef>
              <a:spcAft>
                <a:spcPct val="0"/>
              </a:spcAft>
              <a:buFont typeface="Arial" panose="020B0604020202020204" pitchFamily="34" charset="0"/>
              <a:buChar char="•"/>
            </a:pPr>
            <a:r>
              <a:rPr lang="en-US" b="1" u="sng" dirty="0"/>
              <a:t>Working with playbook</a:t>
            </a:r>
          </a:p>
          <a:p>
            <a:pPr marL="800100" lvl="1" indent="-342900" algn="l" rtl="0">
              <a:buFont typeface="Arial" panose="020B0604020202020204" pitchFamily="34" charset="0"/>
              <a:buChar char="•"/>
            </a:pPr>
            <a:r>
              <a:rPr lang="en-US" dirty="0"/>
              <a:t>Enables you to execute set of commands or instructions on one or more “target” servers </a:t>
            </a:r>
          </a:p>
          <a:p>
            <a:pPr marL="342900" indent="-342900" algn="l" rtl="0">
              <a:buFont typeface="Arial" panose="020B0604020202020204" pitchFamily="34" charset="0"/>
              <a:buChar char="•"/>
            </a:pPr>
            <a:r>
              <a:rPr lang="en-US" dirty="0"/>
              <a:t>Ansible Projects:</a:t>
            </a:r>
          </a:p>
          <a:p>
            <a:pPr marL="800100" lvl="1" indent="-342900" algn="l" rtl="0">
              <a:buFont typeface="Arial" panose="020B0604020202020204" pitchFamily="34" charset="0"/>
              <a:buChar char="•"/>
            </a:pPr>
            <a:r>
              <a:rPr lang="en-US" dirty="0"/>
              <a:t>Enables you to </a:t>
            </a:r>
            <a:r>
              <a:rPr lang="en-US" dirty="0" err="1"/>
              <a:t>orcastrate</a:t>
            </a:r>
            <a:r>
              <a:rPr lang="en-US" dirty="0"/>
              <a:t> complex environments </a:t>
            </a:r>
          </a:p>
        </p:txBody>
      </p:sp>
    </p:spTree>
    <p:extLst>
      <p:ext uri="{BB962C8B-B14F-4D97-AF65-F5344CB8AC3E}">
        <p14:creationId xmlns:p14="http://schemas.microsoft.com/office/powerpoint/2010/main" val="544047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How Ansible Works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marL="342900" indent="-342900" algn="l" rtl="0">
              <a:buFont typeface="Arial" panose="020B0604020202020204" pitchFamily="34" charset="0"/>
              <a:buChar char="•"/>
            </a:pPr>
            <a:r>
              <a:rPr lang="en-US" sz="1600" b="1" dirty="0"/>
              <a:t>MODULES</a:t>
            </a:r>
            <a:r>
              <a:rPr lang="en-US" sz="1600" dirty="0"/>
              <a:t> </a:t>
            </a:r>
          </a:p>
          <a:p>
            <a:pPr marL="800100" lvl="1" indent="-342900" algn="l" rtl="0">
              <a:buFont typeface="Arial" panose="020B0604020202020204" pitchFamily="34" charset="0"/>
              <a:buChar char="•"/>
            </a:pPr>
            <a:r>
              <a:rPr lang="en-US" sz="1600" dirty="0"/>
              <a:t>A single module allows the execution of a self-contained task. </a:t>
            </a:r>
          </a:p>
          <a:p>
            <a:pPr marL="800100" lvl="1" indent="-342900" algn="l" rtl="0">
              <a:buFont typeface="Arial" panose="020B0604020202020204" pitchFamily="34" charset="0"/>
              <a:buChar char="•"/>
            </a:pPr>
            <a:r>
              <a:rPr lang="en-US" sz="1600" dirty="0"/>
              <a:t>You can add extra Modules, using plugins</a:t>
            </a:r>
          </a:p>
          <a:p>
            <a:pPr marL="342900" indent="-342900" algn="l" rtl="0">
              <a:buFont typeface="Arial" panose="020B0604020202020204" pitchFamily="34" charset="0"/>
              <a:buChar char="•"/>
            </a:pPr>
            <a:r>
              <a:rPr lang="en-US" sz="1600" b="1" dirty="0"/>
              <a:t>Tasks </a:t>
            </a:r>
          </a:p>
          <a:p>
            <a:pPr marL="800100" lvl="1" indent="-342900" algn="l" rtl="0">
              <a:buFont typeface="Arial" panose="020B0604020202020204" pitchFamily="34" charset="0"/>
              <a:buChar char="•"/>
            </a:pPr>
            <a:r>
              <a:rPr lang="en-US" sz="1600" dirty="0"/>
              <a:t>A task comprises the module to run and the arguments with which to run the task.</a:t>
            </a:r>
          </a:p>
          <a:p>
            <a:pPr algn="l" rtl="0"/>
            <a:r>
              <a:rPr lang="en-US" sz="1600" dirty="0"/>
              <a:t>There are also several modifiers to the task, determining whether it is run, who it is run by, where it is run, and others.</a:t>
            </a:r>
            <a:endParaRPr lang="en-US" sz="1600" b="1" dirty="0"/>
          </a:p>
          <a:p>
            <a:pPr marL="342900" indent="-342900" algn="l" rtl="0">
              <a:buFont typeface="Arial" panose="020B0604020202020204" pitchFamily="34" charset="0"/>
              <a:buChar char="•"/>
            </a:pPr>
            <a:r>
              <a:rPr lang="en-US" sz="1600" b="1" dirty="0"/>
              <a:t>PLAYBOOKS</a:t>
            </a:r>
            <a:endParaRPr lang="en-US" sz="1600" dirty="0"/>
          </a:p>
          <a:p>
            <a:pPr marL="800100" lvl="1" indent="-342900" algn="l" rtl="0">
              <a:buFont typeface="Arial" panose="020B0604020202020204" pitchFamily="34" charset="0"/>
              <a:buChar char="•"/>
            </a:pPr>
            <a:r>
              <a:rPr lang="en-US" sz="1600" dirty="0"/>
              <a:t>A playbook is, at its simplest, a list of tasks to run in sequence against a list of hosts. The setup task is run first. </a:t>
            </a:r>
          </a:p>
          <a:p>
            <a:pPr marL="800100" lvl="1" indent="-342900" algn="l" rtl="0">
              <a:buFont typeface="Arial" panose="020B0604020202020204" pitchFamily="34" charset="0"/>
              <a:buChar char="•"/>
            </a:pPr>
            <a:r>
              <a:rPr lang="en-US" sz="1600" dirty="0"/>
              <a:t>are written in YAML. Tasks are executed sequentially and invokes Ansible modules.</a:t>
            </a:r>
          </a:p>
          <a:p>
            <a:pPr marL="342900" indent="-342900" algn="l" rtl="0">
              <a:buFont typeface="Arial" panose="020B0604020202020204" pitchFamily="34" charset="0"/>
              <a:buChar char="•"/>
            </a:pPr>
            <a:r>
              <a:rPr lang="en-US" sz="1600" b="1" dirty="0"/>
              <a:t>INVENTORY</a:t>
            </a:r>
          </a:p>
          <a:p>
            <a:pPr marL="800100" lvl="1" indent="-342900" algn="l" rtl="0">
              <a:buFont typeface="Arial" panose="020B0604020202020204" pitchFamily="34" charset="0"/>
              <a:buChar char="•"/>
            </a:pPr>
            <a:r>
              <a:rPr lang="en-US" sz="1600" dirty="0"/>
              <a:t>Inventory is used to define the hierarchy of hosts and the groups to which they belong.</a:t>
            </a:r>
          </a:p>
          <a:p>
            <a:pPr marL="800100" lvl="1" indent="-342900" algn="l" rtl="0">
              <a:buFont typeface="Arial" panose="020B0604020202020204" pitchFamily="34" charset="0"/>
              <a:buChar char="•"/>
            </a:pPr>
            <a:r>
              <a:rPr lang="en-US" sz="1600" dirty="0"/>
              <a:t>The inventory source can be a file, or a script, or a directory containing such files and scripts.</a:t>
            </a:r>
          </a:p>
          <a:p>
            <a:pPr marL="800100" lvl="1" indent="-342900" algn="l" rtl="0">
              <a:buFont typeface="Arial" panose="020B0604020202020204" pitchFamily="34" charset="0"/>
              <a:buChar char="•"/>
            </a:pPr>
            <a:r>
              <a:rPr lang="en-US" sz="1600" dirty="0"/>
              <a:t>Ansible also sources host variables and group variables from </a:t>
            </a:r>
            <a:r>
              <a:rPr lang="en-US" sz="1600" dirty="0" err="1"/>
              <a:t>host_vars</a:t>
            </a:r>
            <a:r>
              <a:rPr lang="en-US" sz="1600" dirty="0"/>
              <a:t> and </a:t>
            </a:r>
            <a:r>
              <a:rPr lang="en-US" sz="1600" dirty="0" err="1"/>
              <a:t>group_vars</a:t>
            </a:r>
            <a:r>
              <a:rPr lang="en-US" sz="1600" dirty="0"/>
              <a:t> stored in the inventory directory</a:t>
            </a:r>
          </a:p>
        </p:txBody>
      </p:sp>
    </p:spTree>
    <p:extLst>
      <p:ext uri="{BB962C8B-B14F-4D97-AF65-F5344CB8AC3E}">
        <p14:creationId xmlns:p14="http://schemas.microsoft.com/office/powerpoint/2010/main" val="2082880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Build in Modules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dirty="0"/>
              <a:t>Modules are bits of code transferred to the target system and executed to satisfy the task declaration.</a:t>
            </a:r>
          </a:p>
        </p:txBody>
      </p:sp>
      <p:sp>
        <p:nvSpPr>
          <p:cNvPr id="4" name="TextBox 3">
            <a:extLst>
              <a:ext uri="{FF2B5EF4-FFF2-40B4-BE49-F238E27FC236}">
                <a16:creationId xmlns:a16="http://schemas.microsoft.com/office/drawing/2014/main" id="{B12E99CF-6D62-B642-9FBF-352245D134F1}"/>
              </a:ext>
            </a:extLst>
          </p:cNvPr>
          <p:cNvSpPr txBox="1"/>
          <p:nvPr/>
        </p:nvSpPr>
        <p:spPr>
          <a:xfrm>
            <a:off x="647700" y="2743200"/>
            <a:ext cx="7848600" cy="2954655"/>
          </a:xfrm>
          <a:prstGeom prst="rect">
            <a:avLst/>
          </a:prstGeom>
          <a:noFill/>
        </p:spPr>
        <p:txBody>
          <a:bodyPr wrap="square" numCol="2" rtlCol="0">
            <a:spAutoFit/>
          </a:bodyPr>
          <a:lstStyle/>
          <a:p>
            <a:pPr marL="285750" indent="-285750">
              <a:buFont typeface="Arial" panose="020B0604020202020204" pitchFamily="34" charset="0"/>
              <a:buChar char="•"/>
            </a:pPr>
            <a:r>
              <a:rPr lang="en-US" sz="2400" dirty="0">
                <a:latin typeface="Calibri" panose="020F0502020204030204" pitchFamily="34" charset="0"/>
              </a:rPr>
              <a:t>apt/yum</a:t>
            </a:r>
          </a:p>
          <a:p>
            <a:pPr marL="285750" indent="-285750">
              <a:buFont typeface="Arial" panose="020B0604020202020204" pitchFamily="34" charset="0"/>
              <a:buChar char="•"/>
            </a:pPr>
            <a:r>
              <a:rPr lang="en-US" sz="2400" dirty="0">
                <a:latin typeface="Calibri" panose="020F0502020204030204" pitchFamily="34" charset="0"/>
              </a:rPr>
              <a:t>copy</a:t>
            </a:r>
          </a:p>
          <a:p>
            <a:pPr marL="285750" indent="-285750">
              <a:buFont typeface="Arial" panose="020B0604020202020204" pitchFamily="34" charset="0"/>
              <a:buChar char="•"/>
            </a:pPr>
            <a:r>
              <a:rPr lang="en-US" sz="2400" dirty="0">
                <a:latin typeface="Calibri" panose="020F0502020204030204" pitchFamily="34" charset="0"/>
              </a:rPr>
              <a:t>file</a:t>
            </a:r>
          </a:p>
          <a:p>
            <a:pPr marL="285750" indent="-285750">
              <a:buFont typeface="Arial" panose="020B0604020202020204" pitchFamily="34" charset="0"/>
              <a:buChar char="•"/>
            </a:pPr>
            <a:r>
              <a:rPr lang="en-US" sz="2400" dirty="0" err="1">
                <a:latin typeface="Calibri" panose="020F0502020204030204" pitchFamily="34" charset="0"/>
              </a:rPr>
              <a:t>get_url</a:t>
            </a:r>
            <a:endParaRPr lang="en-US" sz="2400" dirty="0">
              <a:latin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rPr>
              <a:t>git</a:t>
            </a:r>
          </a:p>
          <a:p>
            <a:pPr marL="285750" indent="-285750">
              <a:buFont typeface="Arial" panose="020B0604020202020204" pitchFamily="34" charset="0"/>
              <a:buChar char="•"/>
            </a:pPr>
            <a:r>
              <a:rPr lang="en-US" sz="2400" dirty="0">
                <a:latin typeface="Calibri" panose="020F0502020204030204" pitchFamily="34" charset="0"/>
              </a:rPr>
              <a:t>ping</a:t>
            </a:r>
          </a:p>
          <a:p>
            <a:pPr marL="285750" indent="-285750">
              <a:buFont typeface="Arial" panose="020B0604020202020204" pitchFamily="34" charset="0"/>
              <a:buChar char="•"/>
            </a:pPr>
            <a:r>
              <a:rPr lang="en-US" sz="2400" dirty="0">
                <a:latin typeface="Calibri" panose="020F0502020204030204" pitchFamily="34" charset="0"/>
              </a:rPr>
              <a:t>debug</a:t>
            </a:r>
          </a:p>
          <a:p>
            <a:pPr marL="285750" indent="-285750">
              <a:buFont typeface="Arial" panose="020B0604020202020204" pitchFamily="34" charset="0"/>
              <a:buChar char="•"/>
            </a:pPr>
            <a:r>
              <a:rPr lang="en-US" sz="2400" dirty="0">
                <a:latin typeface="Calibri" panose="020F0502020204030204" pitchFamily="34" charset="0"/>
              </a:rPr>
              <a:t>service</a:t>
            </a:r>
          </a:p>
          <a:p>
            <a:pPr marL="285750" indent="-285750">
              <a:buFont typeface="Arial" panose="020B0604020202020204" pitchFamily="34" charset="0"/>
              <a:buChar char="•"/>
            </a:pPr>
            <a:r>
              <a:rPr lang="en-US" sz="2400" dirty="0">
                <a:latin typeface="Calibri" panose="020F0502020204030204" pitchFamily="34" charset="0"/>
              </a:rPr>
              <a:t>synchronize</a:t>
            </a:r>
          </a:p>
          <a:p>
            <a:pPr marL="285750" indent="-285750">
              <a:buFont typeface="Arial" panose="020B0604020202020204" pitchFamily="34" charset="0"/>
              <a:buChar char="•"/>
            </a:pPr>
            <a:r>
              <a:rPr lang="en-US" sz="2400" dirty="0">
                <a:latin typeface="Calibri" panose="020F0502020204030204" pitchFamily="34" charset="0"/>
              </a:rPr>
              <a:t>template</a:t>
            </a:r>
          </a:p>
          <a:p>
            <a:pPr marL="285750" indent="-285750">
              <a:buFont typeface="Arial" panose="020B0604020202020204" pitchFamily="34" charset="0"/>
              <a:buChar char="•"/>
            </a:pPr>
            <a:r>
              <a:rPr lang="en-US" sz="2400" dirty="0" err="1">
                <a:latin typeface="Calibri" panose="020F0502020204030204" pitchFamily="34" charset="0"/>
              </a:rPr>
              <a:t>uri</a:t>
            </a:r>
            <a:endParaRPr lang="en-US" sz="2400" dirty="0">
              <a:latin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rPr>
              <a:t>user</a:t>
            </a:r>
          </a:p>
          <a:p>
            <a:pPr marL="285750" indent="-285750">
              <a:buFont typeface="Arial" panose="020B0604020202020204" pitchFamily="34" charset="0"/>
              <a:buChar char="•"/>
            </a:pPr>
            <a:r>
              <a:rPr lang="en-US" sz="2400" dirty="0" err="1">
                <a:latin typeface="Calibri" panose="020F0502020204030204" pitchFamily="34" charset="0"/>
              </a:rPr>
              <a:t>wait_for</a:t>
            </a:r>
            <a:endParaRPr lang="en-US" sz="2400" dirty="0">
              <a:latin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rPr>
              <a:t>assert</a:t>
            </a:r>
          </a:p>
          <a:p>
            <a:endParaRPr lang="en-US" dirty="0">
              <a:latin typeface="Calibri" panose="020F0502020204030204" pitchFamily="34" charset="0"/>
            </a:endParaRPr>
          </a:p>
        </p:txBody>
      </p:sp>
    </p:spTree>
    <p:extLst>
      <p:ext uri="{BB962C8B-B14F-4D97-AF65-F5344CB8AC3E}">
        <p14:creationId xmlns:p14="http://schemas.microsoft.com/office/powerpoint/2010/main" val="3994679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Modules Documentation</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b="1" dirty="0">
                <a:hlinkClick r:id="rId2"/>
              </a:rPr>
              <a:t>http://docs.ansible.com/</a:t>
            </a:r>
            <a:endParaRPr lang="en-US" b="1" dirty="0"/>
          </a:p>
          <a:p>
            <a:pPr algn="l" rtl="0"/>
            <a:endParaRPr lang="en-US" dirty="0"/>
          </a:p>
        </p:txBody>
      </p:sp>
      <p:pic>
        <p:nvPicPr>
          <p:cNvPr id="5" name="Picture 4">
            <a:extLst>
              <a:ext uri="{FF2B5EF4-FFF2-40B4-BE49-F238E27FC236}">
                <a16:creationId xmlns:a16="http://schemas.microsoft.com/office/drawing/2014/main" id="{24373783-0ABA-5B47-B1F8-429882B36ABB}"/>
              </a:ext>
            </a:extLst>
          </p:cNvPr>
          <p:cNvPicPr>
            <a:picLocks noChangeAspect="1"/>
          </p:cNvPicPr>
          <p:nvPr/>
        </p:nvPicPr>
        <p:blipFill>
          <a:blip r:embed="rId3"/>
          <a:stretch>
            <a:fillRect/>
          </a:stretch>
        </p:blipFill>
        <p:spPr>
          <a:xfrm>
            <a:off x="440473" y="2095543"/>
            <a:ext cx="1888964" cy="4267200"/>
          </a:xfrm>
          <a:prstGeom prst="rect">
            <a:avLst/>
          </a:prstGeom>
        </p:spPr>
      </p:pic>
      <p:pic>
        <p:nvPicPr>
          <p:cNvPr id="6" name="Picture 5">
            <a:extLst>
              <a:ext uri="{FF2B5EF4-FFF2-40B4-BE49-F238E27FC236}">
                <a16:creationId xmlns:a16="http://schemas.microsoft.com/office/drawing/2014/main" id="{867E5D60-D6D5-AB45-A7DC-D437A151A94A}"/>
              </a:ext>
            </a:extLst>
          </p:cNvPr>
          <p:cNvPicPr>
            <a:picLocks noChangeAspect="1"/>
          </p:cNvPicPr>
          <p:nvPr/>
        </p:nvPicPr>
        <p:blipFill>
          <a:blip r:embed="rId4"/>
          <a:stretch>
            <a:fillRect/>
          </a:stretch>
        </p:blipFill>
        <p:spPr>
          <a:xfrm>
            <a:off x="3006065" y="2819400"/>
            <a:ext cx="5680735" cy="3123356"/>
          </a:xfrm>
          <a:prstGeom prst="rect">
            <a:avLst/>
          </a:prstGeom>
        </p:spPr>
      </p:pic>
    </p:spTree>
    <p:extLst>
      <p:ext uri="{BB962C8B-B14F-4D97-AF65-F5344CB8AC3E}">
        <p14:creationId xmlns:p14="http://schemas.microsoft.com/office/powerpoint/2010/main" val="414717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1030-1455-DC43-B165-295D0D25132F}"/>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7905DA26-8455-F544-9698-13343F88C9EC}"/>
              </a:ext>
            </a:extLst>
          </p:cNvPr>
          <p:cNvSpPr>
            <a:spLocks noGrp="1"/>
          </p:cNvSpPr>
          <p:nvPr>
            <p:ph idx="1"/>
          </p:nvPr>
        </p:nvSpPr>
        <p:spPr>
          <a:xfrm>
            <a:off x="457200" y="1484784"/>
            <a:ext cx="8229600" cy="4896544"/>
          </a:xfrm>
        </p:spPr>
        <p:txBody>
          <a:bodyPr/>
          <a:lstStyle/>
          <a:p>
            <a:pPr lvl="0" algn="l" rtl="0">
              <a:spcBef>
                <a:spcPts val="600"/>
              </a:spcBef>
              <a:spcAft>
                <a:spcPts val="0"/>
              </a:spcAft>
            </a:pPr>
            <a:r>
              <a:rPr lang="en-US" sz="2400" dirty="0"/>
              <a:t>	</a:t>
            </a:r>
            <a:endParaRPr lang="en-US" sz="1800" i="1" dirty="0"/>
          </a:p>
          <a:p>
            <a:pPr algn="l" rtl="0"/>
            <a:endParaRPr lang="en-US" sz="1800" i="1" dirty="0"/>
          </a:p>
          <a:p>
            <a:pPr algn="l" rtl="0"/>
            <a:r>
              <a:rPr lang="en-US" sz="1800" i="1" dirty="0"/>
              <a:t>To retrieve all the ansible modules that are currently installed on the environment please run:</a:t>
            </a:r>
          </a:p>
          <a:p>
            <a:pPr lvl="1" algn="l" rtl="0"/>
            <a:endParaRPr lang="en-US" sz="1800" i="1" dirty="0"/>
          </a:p>
          <a:p>
            <a:pPr lvl="1" algn="l" rtl="0"/>
            <a:r>
              <a:rPr lang="en-US" sz="1800" i="1" dirty="0"/>
              <a:t>&gt;</a:t>
            </a:r>
            <a:r>
              <a:rPr lang="en-US" sz="1800" b="1" i="1" dirty="0"/>
              <a:t>ansible-doc -l</a:t>
            </a:r>
          </a:p>
          <a:p>
            <a:pPr algn="l" rtl="0"/>
            <a:endParaRPr lang="en-US" sz="1800" i="1" dirty="0"/>
          </a:p>
          <a:p>
            <a:pPr algn="l" rtl="0"/>
            <a:r>
              <a:rPr lang="en-US" sz="1800" i="1" dirty="0"/>
              <a:t>The output should say like this:</a:t>
            </a:r>
          </a:p>
          <a:p>
            <a:pPr algn="l" rtl="0"/>
            <a:endParaRPr lang="en-US" sz="1800" i="1" dirty="0"/>
          </a:p>
          <a:p>
            <a:pPr lvl="0" algn="l" rtl="0">
              <a:spcBef>
                <a:spcPts val="600"/>
              </a:spcBef>
              <a:spcAft>
                <a:spcPts val="0"/>
              </a:spcAft>
            </a:pPr>
            <a:r>
              <a:rPr lang="en-US" sz="1600" b="1" i="1" dirty="0"/>
              <a:t>a10_server		Manage A10 Networks AX/</a:t>
            </a:r>
            <a:r>
              <a:rPr lang="en-US" sz="1600" b="1" i="1" dirty="0" err="1"/>
              <a:t>SoftAX</a:t>
            </a:r>
            <a:r>
              <a:rPr lang="en-US" sz="1600" b="1" i="1" dirty="0"/>
              <a:t>/Thunder/</a:t>
            </a:r>
            <a:r>
              <a:rPr lang="en-US" sz="1600" b="1" i="1" dirty="0" err="1"/>
              <a:t>vThunder</a:t>
            </a:r>
            <a:r>
              <a:rPr lang="en-US" sz="1600" b="1" i="1" dirty="0"/>
              <a:t> devices' server object. a10_server_axapi3	Manage A10 Networks AX/</a:t>
            </a:r>
            <a:r>
              <a:rPr lang="en-US" sz="1600" b="1" i="1" dirty="0" err="1"/>
              <a:t>SoftAX</a:t>
            </a:r>
            <a:r>
              <a:rPr lang="en-US" sz="1600" b="1" i="1" dirty="0"/>
              <a:t>/Thunder/</a:t>
            </a:r>
            <a:r>
              <a:rPr lang="en-US" sz="1600" b="1" i="1" dirty="0" err="1"/>
              <a:t>vThunder</a:t>
            </a:r>
            <a:r>
              <a:rPr lang="en-US" sz="1600" b="1" i="1" dirty="0"/>
              <a:t> devices a10_service_group	Manage A10 Networks AX/</a:t>
            </a:r>
            <a:r>
              <a:rPr lang="en-US" sz="1600" b="1" i="1" dirty="0" err="1"/>
              <a:t>SoftAX</a:t>
            </a:r>
            <a:r>
              <a:rPr lang="en-US" sz="1600" b="1" i="1" dirty="0"/>
              <a:t>/Thunder/</a:t>
            </a:r>
            <a:r>
              <a:rPr lang="en-US" sz="1600" b="1" i="1" dirty="0" err="1"/>
              <a:t>vThunder</a:t>
            </a:r>
            <a:r>
              <a:rPr lang="en-US" sz="1600" b="1" i="1" dirty="0"/>
              <a:t> devices' service</a:t>
            </a:r>
          </a:p>
          <a:p>
            <a:pPr lvl="0" algn="l" rtl="0">
              <a:spcBef>
                <a:spcPts val="600"/>
              </a:spcBef>
              <a:spcAft>
                <a:spcPts val="0"/>
              </a:spcAft>
            </a:pPr>
            <a:r>
              <a:rPr lang="en-US" sz="1600" b="1" i="1" dirty="0"/>
              <a:t>…</a:t>
            </a:r>
          </a:p>
          <a:p>
            <a:pPr lvl="0" algn="l" rtl="0">
              <a:spcBef>
                <a:spcPts val="600"/>
              </a:spcBef>
              <a:spcAft>
                <a:spcPts val="0"/>
              </a:spcAft>
            </a:pPr>
            <a:endParaRPr lang="en-US" sz="1600" dirty="0"/>
          </a:p>
          <a:p>
            <a:pPr lvl="0" algn="l" rtl="0">
              <a:spcBef>
                <a:spcPts val="600"/>
              </a:spcBef>
              <a:spcAft>
                <a:spcPts val="0"/>
              </a:spcAft>
            </a:pPr>
            <a:r>
              <a:rPr lang="en-US" sz="1600" dirty="0"/>
              <a:t>* It takes a while to get the list</a:t>
            </a:r>
          </a:p>
        </p:txBody>
      </p:sp>
      <p:pic>
        <p:nvPicPr>
          <p:cNvPr id="4" name="Picture 3">
            <a:extLst>
              <a:ext uri="{FF2B5EF4-FFF2-40B4-BE49-F238E27FC236}">
                <a16:creationId xmlns:a16="http://schemas.microsoft.com/office/drawing/2014/main" id="{8285FA22-6247-574D-BBE2-1C598CBA6DE2}"/>
              </a:ext>
            </a:extLst>
          </p:cNvPr>
          <p:cNvPicPr>
            <a:picLocks noChangeAspect="1"/>
          </p:cNvPicPr>
          <p:nvPr/>
        </p:nvPicPr>
        <p:blipFill>
          <a:blip r:embed="rId2"/>
          <a:stretch>
            <a:fillRect/>
          </a:stretch>
        </p:blipFill>
        <p:spPr>
          <a:xfrm>
            <a:off x="457200" y="1484784"/>
            <a:ext cx="609600" cy="363940"/>
          </a:xfrm>
          <a:prstGeom prst="rect">
            <a:avLst/>
          </a:prstGeom>
        </p:spPr>
      </p:pic>
    </p:spTree>
    <p:extLst>
      <p:ext uri="{BB962C8B-B14F-4D97-AF65-F5344CB8AC3E}">
        <p14:creationId xmlns:p14="http://schemas.microsoft.com/office/powerpoint/2010/main" val="2768228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10CDF-C2A8-D241-A3E6-C69C9CA874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E13A1B-1CB3-A944-BA66-BD525674E49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3754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Installing Ansible</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dirty="0"/>
              <a:t>The best way to install Ansible on CentOS, RHEL, or Scientific Linux is to configure the EPEL repository and install Ansible directly:</a:t>
            </a:r>
          </a:p>
          <a:p>
            <a:pPr algn="l" rtl="0"/>
            <a:endParaRPr lang="en-US" sz="1600" dirty="0"/>
          </a:p>
          <a:p>
            <a:pPr algn="l" rtl="0"/>
            <a:r>
              <a:rPr lang="en-US" b="1" dirty="0"/>
              <a:t>$ </a:t>
            </a:r>
            <a:r>
              <a:rPr lang="en-US" b="1" dirty="0" err="1"/>
              <a:t>sudo</a:t>
            </a:r>
            <a:r>
              <a:rPr lang="en-US" b="1" dirty="0"/>
              <a:t> yum install ansible </a:t>
            </a:r>
          </a:p>
          <a:p>
            <a:pPr algn="l" rtl="0"/>
            <a:endParaRPr lang="en-US" dirty="0"/>
          </a:p>
          <a:p>
            <a:pPr algn="l" rtl="0"/>
            <a:r>
              <a:rPr lang="en-US" dirty="0"/>
              <a:t># on Debian or Ubuntu you will need the PPA repo configured </a:t>
            </a:r>
            <a:r>
              <a:rPr lang="en-US" b="1" dirty="0"/>
              <a:t>$ </a:t>
            </a:r>
            <a:r>
              <a:rPr lang="en-US" b="1" dirty="0" err="1"/>
              <a:t>sudo</a:t>
            </a:r>
            <a:r>
              <a:rPr lang="en-US" b="1" dirty="0"/>
              <a:t> apt-get install ansible </a:t>
            </a:r>
          </a:p>
          <a:p>
            <a:pPr algn="l" rtl="0"/>
            <a:endParaRPr lang="en-US" dirty="0"/>
          </a:p>
          <a:p>
            <a:pPr algn="l" rtl="0"/>
            <a:r>
              <a:rPr lang="en-US" dirty="0"/>
              <a:t># on all other platforms it can be installed via pip </a:t>
            </a:r>
          </a:p>
          <a:p>
            <a:pPr algn="l" rtl="0"/>
            <a:r>
              <a:rPr lang="en-US" b="1" dirty="0"/>
              <a:t>$ </a:t>
            </a:r>
            <a:r>
              <a:rPr lang="en-US" b="1" dirty="0" err="1"/>
              <a:t>sudo</a:t>
            </a:r>
            <a:r>
              <a:rPr lang="en-US" b="1" dirty="0"/>
              <a:t> pip install ansible</a:t>
            </a:r>
            <a:endParaRPr lang="en-US" sz="1600" b="1" dirty="0"/>
          </a:p>
        </p:txBody>
      </p:sp>
    </p:spTree>
    <p:extLst>
      <p:ext uri="{BB962C8B-B14F-4D97-AF65-F5344CB8AC3E}">
        <p14:creationId xmlns:p14="http://schemas.microsoft.com/office/powerpoint/2010/main" val="1081635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Inventory</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b="1" dirty="0"/>
              <a:t>Inventory</a:t>
            </a:r>
            <a:r>
              <a:rPr lang="en-US" dirty="0"/>
              <a:t> is a collection of hosts (nodes) with associated data and groupings that Ansible can connect and manage.</a:t>
            </a:r>
          </a:p>
          <a:p>
            <a:pPr algn="l" rtl="0"/>
            <a:endParaRPr lang="en-US" sz="3200" dirty="0"/>
          </a:p>
          <a:p>
            <a:pPr marL="800100" lvl="1" indent="-342900" algn="l" rtl="0">
              <a:buFont typeface="Arial" panose="020B0604020202020204" pitchFamily="34" charset="0"/>
              <a:buChar char="•"/>
            </a:pPr>
            <a:r>
              <a:rPr lang="en-US" sz="2300" dirty="0"/>
              <a:t>Hosts (nodes)</a:t>
            </a:r>
          </a:p>
          <a:p>
            <a:pPr marL="800100" lvl="1" indent="-342900" algn="l" rtl="0">
              <a:buFont typeface="Arial" panose="020B0604020202020204" pitchFamily="34" charset="0"/>
              <a:buChar char="•"/>
            </a:pPr>
            <a:r>
              <a:rPr lang="en-US" sz="2300" dirty="0"/>
              <a:t>Groups</a:t>
            </a:r>
          </a:p>
          <a:p>
            <a:pPr marL="800100" lvl="1" indent="-342900" algn="l" rtl="0">
              <a:buFont typeface="Arial" panose="020B0604020202020204" pitchFamily="34" charset="0"/>
              <a:buChar char="•"/>
            </a:pPr>
            <a:r>
              <a:rPr lang="en-US" sz="2300" dirty="0"/>
              <a:t>Inventory-specific data (variables)</a:t>
            </a:r>
          </a:p>
          <a:p>
            <a:pPr marL="800100" lvl="1" indent="-342900" algn="l" rtl="0">
              <a:buFont typeface="Arial" panose="020B0604020202020204" pitchFamily="34" charset="0"/>
              <a:buChar char="•"/>
            </a:pPr>
            <a:r>
              <a:rPr lang="en-US" sz="2300" dirty="0"/>
              <a:t>Static or dynamic sources</a:t>
            </a:r>
          </a:p>
        </p:txBody>
      </p:sp>
    </p:spTree>
    <p:extLst>
      <p:ext uri="{BB962C8B-B14F-4D97-AF65-F5344CB8AC3E}">
        <p14:creationId xmlns:p14="http://schemas.microsoft.com/office/powerpoint/2010/main" val="3707593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Inventory</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lvl="1" algn="l" rtl="0"/>
            <a:r>
              <a:rPr lang="en-US" sz="2000" b="1" i="1" dirty="0"/>
              <a:t>[control] </a:t>
            </a:r>
          </a:p>
          <a:p>
            <a:pPr lvl="1" algn="l" rtl="0"/>
            <a:r>
              <a:rPr lang="en-US" sz="2000" b="1" i="1" dirty="0"/>
              <a:t>control </a:t>
            </a:r>
            <a:r>
              <a:rPr lang="en-US" sz="2000" b="1" i="1" dirty="0" err="1"/>
              <a:t>ansible_host</a:t>
            </a:r>
            <a:r>
              <a:rPr lang="en-US" sz="2000" b="1" i="1" dirty="0"/>
              <a:t>=10.42.0.2 </a:t>
            </a:r>
          </a:p>
          <a:p>
            <a:pPr lvl="1" algn="l" rtl="0"/>
            <a:endParaRPr lang="en-US" sz="2000" b="1" i="1" dirty="0"/>
          </a:p>
          <a:p>
            <a:pPr lvl="1" algn="l" rtl="0"/>
            <a:r>
              <a:rPr lang="en-US" sz="2000" b="1" i="1" dirty="0"/>
              <a:t>[web] </a:t>
            </a:r>
          </a:p>
          <a:p>
            <a:pPr lvl="1" algn="l" rtl="0"/>
            <a:r>
              <a:rPr lang="en-US" sz="2000" b="1" i="1" dirty="0"/>
              <a:t>node-[1:3] </a:t>
            </a:r>
            <a:r>
              <a:rPr lang="en-US" sz="2000" b="1" i="1" dirty="0" err="1"/>
              <a:t>ansible_host</a:t>
            </a:r>
            <a:r>
              <a:rPr lang="en-US" sz="2000" b="1" i="1" dirty="0"/>
              <a:t>=10.42.0.[6:8] </a:t>
            </a:r>
          </a:p>
          <a:p>
            <a:pPr lvl="1" algn="l" rtl="0"/>
            <a:endParaRPr lang="en-US" sz="2000" b="1" i="1" dirty="0"/>
          </a:p>
          <a:p>
            <a:pPr lvl="1" algn="l" rtl="0"/>
            <a:r>
              <a:rPr lang="en-US" sz="2000" b="1" i="1" dirty="0"/>
              <a:t>[</a:t>
            </a:r>
            <a:r>
              <a:rPr lang="en-US" sz="2000" b="1" i="1" dirty="0" err="1"/>
              <a:t>haproxy</a:t>
            </a:r>
            <a:r>
              <a:rPr lang="en-US" sz="2000" b="1" i="1" dirty="0"/>
              <a:t>] </a:t>
            </a:r>
          </a:p>
          <a:p>
            <a:pPr lvl="1" algn="l" rtl="0"/>
            <a:r>
              <a:rPr lang="en-US" sz="2000" b="1" i="1" dirty="0" err="1"/>
              <a:t>haproxy</a:t>
            </a:r>
            <a:r>
              <a:rPr lang="en-US" sz="2000" b="1" i="1" dirty="0"/>
              <a:t> </a:t>
            </a:r>
            <a:r>
              <a:rPr lang="en-US" sz="2000" b="1" i="1" dirty="0" err="1"/>
              <a:t>ansible_host</a:t>
            </a:r>
            <a:r>
              <a:rPr lang="en-US" sz="2000" b="1" i="1" dirty="0"/>
              <a:t>=10.42.0.100 </a:t>
            </a:r>
          </a:p>
          <a:p>
            <a:pPr lvl="1" algn="l" rtl="0"/>
            <a:endParaRPr lang="en-US" sz="2000" b="1" i="1" dirty="0"/>
          </a:p>
          <a:p>
            <a:pPr lvl="1" algn="l" rtl="0"/>
            <a:r>
              <a:rPr lang="en-US" sz="2000" b="1" i="1" dirty="0"/>
              <a:t>[</a:t>
            </a:r>
            <a:r>
              <a:rPr lang="en-US" sz="2000" b="1" i="1" dirty="0" err="1"/>
              <a:t>all:vars</a:t>
            </a:r>
            <a:r>
              <a:rPr lang="en-US" sz="2000" b="1" i="1" dirty="0"/>
              <a:t>] </a:t>
            </a:r>
          </a:p>
          <a:p>
            <a:pPr lvl="1" algn="l" rtl="0"/>
            <a:r>
              <a:rPr lang="en-US" sz="2000" b="1" i="1" dirty="0" err="1"/>
              <a:t>ansible_user</a:t>
            </a:r>
            <a:r>
              <a:rPr lang="en-US" sz="2000" b="1" i="1" dirty="0"/>
              <a:t>=vagrant </a:t>
            </a:r>
          </a:p>
          <a:p>
            <a:pPr lvl="1" algn="l" rtl="0"/>
            <a:r>
              <a:rPr lang="en-US" sz="2000" b="1" i="1" dirty="0" err="1"/>
              <a:t>ansible_ssh_private_key_file</a:t>
            </a:r>
            <a:r>
              <a:rPr lang="en-US" sz="2000" b="1" i="1" dirty="0"/>
              <a:t>=~/.</a:t>
            </a:r>
            <a:r>
              <a:rPr lang="en-US" sz="2000" b="1" i="1" dirty="0" err="1"/>
              <a:t>vagrant.d</a:t>
            </a:r>
            <a:r>
              <a:rPr lang="en-US" sz="2000" b="1" i="1" dirty="0"/>
              <a:t>/</a:t>
            </a:r>
            <a:r>
              <a:rPr lang="en-US" sz="2000" b="1" i="1" dirty="0" err="1"/>
              <a:t>insecure_private_key</a:t>
            </a:r>
            <a:endParaRPr lang="en-US" sz="2000" b="1" i="1" dirty="0"/>
          </a:p>
        </p:txBody>
      </p:sp>
    </p:spTree>
    <p:extLst>
      <p:ext uri="{BB962C8B-B14F-4D97-AF65-F5344CB8AC3E}">
        <p14:creationId xmlns:p14="http://schemas.microsoft.com/office/powerpoint/2010/main" val="1394539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AE5C-0141-D744-AE6D-BD13D4E74B45}"/>
              </a:ext>
            </a:extLst>
          </p:cNvPr>
          <p:cNvSpPr>
            <a:spLocks noGrp="1"/>
          </p:cNvSpPr>
          <p:nvPr>
            <p:ph type="title"/>
          </p:nvPr>
        </p:nvSpPr>
        <p:spPr/>
        <p:txBody>
          <a:bodyPr/>
          <a:lstStyle/>
          <a:p>
            <a:r>
              <a:rPr lang="en-US" dirty="0"/>
              <a:t>Where we are</a:t>
            </a:r>
          </a:p>
        </p:txBody>
      </p:sp>
      <p:sp>
        <p:nvSpPr>
          <p:cNvPr id="3" name="Content Placeholder 2">
            <a:extLst>
              <a:ext uri="{FF2B5EF4-FFF2-40B4-BE49-F238E27FC236}">
                <a16:creationId xmlns:a16="http://schemas.microsoft.com/office/drawing/2014/main" id="{C98B1B04-58D8-3F44-8622-7266CFA1BBE3}"/>
              </a:ext>
            </a:extLst>
          </p:cNvPr>
          <p:cNvSpPr>
            <a:spLocks noGrp="1"/>
          </p:cNvSpPr>
          <p:nvPr>
            <p:ph idx="1"/>
          </p:nvPr>
        </p:nvSpPr>
        <p:spPr/>
        <p:txBody>
          <a:bodyPr/>
          <a:lstStyle/>
          <a:p>
            <a:pPr marL="0" indent="0" algn="l" rtl="0" eaLnBrk="1" fontAlgn="base" hangingPunct="1">
              <a:spcBef>
                <a:spcPct val="20000"/>
              </a:spcBef>
              <a:spcAft>
                <a:spcPct val="0"/>
              </a:spcAft>
              <a:buNone/>
            </a:pPr>
            <a:endParaRPr lang="en-US" dirty="0"/>
          </a:p>
        </p:txBody>
      </p:sp>
    </p:spTree>
    <p:extLst>
      <p:ext uri="{BB962C8B-B14F-4D97-AF65-F5344CB8AC3E}">
        <p14:creationId xmlns:p14="http://schemas.microsoft.com/office/powerpoint/2010/main" val="3507147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71030-1455-DC43-B165-295D0D25132F}"/>
              </a:ext>
            </a:extLst>
          </p:cNvPr>
          <p:cNvSpPr>
            <a:spLocks noGrp="1"/>
          </p:cNvSpPr>
          <p:nvPr>
            <p:ph type="title"/>
          </p:nvPr>
        </p:nvSpPr>
        <p:spPr/>
        <p:txBody>
          <a:bodyPr/>
          <a:lstStyle/>
          <a:p>
            <a:r>
              <a:rPr lang="en-US" dirty="0"/>
              <a:t>Inventory</a:t>
            </a:r>
          </a:p>
        </p:txBody>
      </p:sp>
      <p:sp>
        <p:nvSpPr>
          <p:cNvPr id="3" name="Content Placeholder 2">
            <a:extLst>
              <a:ext uri="{FF2B5EF4-FFF2-40B4-BE49-F238E27FC236}">
                <a16:creationId xmlns:a16="http://schemas.microsoft.com/office/drawing/2014/main" id="{7905DA26-8455-F544-9698-13343F88C9EC}"/>
              </a:ext>
            </a:extLst>
          </p:cNvPr>
          <p:cNvSpPr>
            <a:spLocks noGrp="1"/>
          </p:cNvSpPr>
          <p:nvPr>
            <p:ph idx="1"/>
          </p:nvPr>
        </p:nvSpPr>
        <p:spPr>
          <a:xfrm>
            <a:off x="457200" y="1484784"/>
            <a:ext cx="8229600" cy="4896544"/>
          </a:xfrm>
        </p:spPr>
        <p:txBody>
          <a:bodyPr/>
          <a:lstStyle/>
          <a:p>
            <a:pPr lvl="0" algn="l" rtl="0">
              <a:spcBef>
                <a:spcPts val="600"/>
              </a:spcBef>
              <a:spcAft>
                <a:spcPts val="0"/>
              </a:spcAft>
            </a:pPr>
            <a:r>
              <a:rPr lang="en-US" sz="2400" dirty="0"/>
              <a:t>	</a:t>
            </a:r>
            <a:endParaRPr lang="en-US" sz="1800" i="1" dirty="0"/>
          </a:p>
          <a:p>
            <a:pPr algn="l" rtl="0"/>
            <a:endParaRPr lang="en-US" sz="1800" i="1" dirty="0"/>
          </a:p>
          <a:p>
            <a:pPr algn="l" rtl="0"/>
            <a:r>
              <a:rPr lang="en-US" sz="1800" i="1" dirty="0"/>
              <a:t>To play ansible on the same host we configured the inventory in a following way:</a:t>
            </a:r>
          </a:p>
          <a:p>
            <a:pPr lvl="1" algn="l" rtl="0"/>
            <a:endParaRPr lang="en-US" sz="1800" i="1" dirty="0"/>
          </a:p>
          <a:p>
            <a:pPr lvl="1" algn="l" rtl="0"/>
            <a:r>
              <a:rPr lang="en-US" sz="1800" i="1" dirty="0"/>
              <a:t>&gt;</a:t>
            </a:r>
            <a:r>
              <a:rPr lang="en-US" sz="1800" b="1" i="1" dirty="0"/>
              <a:t>cat /home/ubuntu/hosts</a:t>
            </a:r>
          </a:p>
          <a:p>
            <a:pPr algn="l" rtl="0"/>
            <a:endParaRPr lang="en-US" sz="1800" i="1" dirty="0"/>
          </a:p>
          <a:p>
            <a:pPr algn="l" rtl="0"/>
            <a:r>
              <a:rPr lang="en-US" sz="1800" i="1" dirty="0"/>
              <a:t>The output should say like this:</a:t>
            </a:r>
          </a:p>
          <a:p>
            <a:pPr lvl="0" algn="l" rtl="0">
              <a:spcBef>
                <a:spcPts val="600"/>
              </a:spcBef>
              <a:spcAft>
                <a:spcPts val="0"/>
              </a:spcAft>
            </a:pPr>
            <a:endParaRPr lang="en-US" sz="1600" dirty="0"/>
          </a:p>
          <a:p>
            <a:pPr lvl="1" algn="l" rtl="0">
              <a:spcBef>
                <a:spcPts val="600"/>
              </a:spcBef>
              <a:spcAft>
                <a:spcPts val="0"/>
              </a:spcAft>
            </a:pPr>
            <a:r>
              <a:rPr lang="en-US" sz="1800" b="1" i="1" dirty="0"/>
              <a:t>[local] </a:t>
            </a:r>
          </a:p>
          <a:p>
            <a:pPr lvl="1" algn="l" rtl="0">
              <a:spcBef>
                <a:spcPts val="600"/>
              </a:spcBef>
              <a:spcAft>
                <a:spcPts val="0"/>
              </a:spcAft>
            </a:pPr>
            <a:r>
              <a:rPr lang="en-US" sz="1800" b="1" i="1" dirty="0"/>
              <a:t>localhost </a:t>
            </a:r>
            <a:r>
              <a:rPr lang="en-US" sz="1800" b="1" i="1" dirty="0" err="1"/>
              <a:t>ansible_connection</a:t>
            </a:r>
            <a:r>
              <a:rPr lang="en-US" sz="1800" b="1" i="1" dirty="0"/>
              <a:t>=local </a:t>
            </a:r>
          </a:p>
        </p:txBody>
      </p:sp>
      <p:pic>
        <p:nvPicPr>
          <p:cNvPr id="4" name="Picture 3">
            <a:extLst>
              <a:ext uri="{FF2B5EF4-FFF2-40B4-BE49-F238E27FC236}">
                <a16:creationId xmlns:a16="http://schemas.microsoft.com/office/drawing/2014/main" id="{8285FA22-6247-574D-BBE2-1C598CBA6DE2}"/>
              </a:ext>
            </a:extLst>
          </p:cNvPr>
          <p:cNvPicPr>
            <a:picLocks noChangeAspect="1"/>
          </p:cNvPicPr>
          <p:nvPr/>
        </p:nvPicPr>
        <p:blipFill>
          <a:blip r:embed="rId2"/>
          <a:stretch>
            <a:fillRect/>
          </a:stretch>
        </p:blipFill>
        <p:spPr>
          <a:xfrm>
            <a:off x="457200" y="1484784"/>
            <a:ext cx="609600" cy="363940"/>
          </a:xfrm>
          <a:prstGeom prst="rect">
            <a:avLst/>
          </a:prstGeom>
        </p:spPr>
      </p:pic>
    </p:spTree>
    <p:extLst>
      <p:ext uri="{BB962C8B-B14F-4D97-AF65-F5344CB8AC3E}">
        <p14:creationId xmlns:p14="http://schemas.microsoft.com/office/powerpoint/2010/main" val="1448629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Ad-Hoc Commands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dirty="0"/>
              <a:t>An </a:t>
            </a:r>
            <a:r>
              <a:rPr lang="en-US" b="1" dirty="0"/>
              <a:t>ad-hoc command </a:t>
            </a:r>
            <a:r>
              <a:rPr lang="en-US" dirty="0"/>
              <a:t>is a single Ansible task to perform quickly, but don’t want to save for later:</a:t>
            </a:r>
          </a:p>
          <a:p>
            <a:pPr algn="l" rtl="0"/>
            <a:endParaRPr lang="en-US" sz="2000" b="1" i="1" dirty="0"/>
          </a:p>
          <a:p>
            <a:pPr algn="l" rtl="0"/>
            <a:endParaRPr lang="en-US" sz="2000" b="1" i="1" dirty="0"/>
          </a:p>
          <a:p>
            <a:pPr lvl="1" algn="l" rtl="0"/>
            <a:r>
              <a:rPr lang="en-US" sz="1800" dirty="0"/>
              <a:t># check all my inventory hosts are ready to be managed by Ansible</a:t>
            </a:r>
            <a:endParaRPr lang="en-US" sz="1400" i="1" dirty="0"/>
          </a:p>
          <a:p>
            <a:pPr lvl="1" algn="l" rtl="0"/>
            <a:r>
              <a:rPr lang="en-US" sz="2000" i="1" dirty="0"/>
              <a:t>&gt;</a:t>
            </a:r>
            <a:r>
              <a:rPr lang="en-US" sz="2000" b="1" i="1" dirty="0"/>
              <a:t>ansible all -m ping</a:t>
            </a:r>
          </a:p>
          <a:p>
            <a:pPr lvl="1" algn="l" rtl="0"/>
            <a:r>
              <a:rPr lang="en-US" sz="1800" dirty="0"/>
              <a:t>WARNING]: provided hosts list is empty, only localhost is available. Note that the implicit localhost does not match 'all’</a:t>
            </a:r>
          </a:p>
          <a:p>
            <a:pPr lvl="1" algn="l" rtl="0"/>
            <a:r>
              <a:rPr lang="en-US" sz="1800" dirty="0"/>
              <a:t># collect and display the discovered facts for the localhost</a:t>
            </a:r>
          </a:p>
          <a:p>
            <a:pPr lvl="1" algn="l" rtl="0"/>
            <a:r>
              <a:rPr lang="en-US" sz="2000" i="1" dirty="0"/>
              <a:t>&gt;</a:t>
            </a:r>
            <a:r>
              <a:rPr lang="en-US" sz="2000" b="1" i="1" dirty="0"/>
              <a:t>ansible localhost -m setup</a:t>
            </a:r>
          </a:p>
          <a:p>
            <a:pPr lvl="1" algn="l" rtl="0"/>
            <a:r>
              <a:rPr lang="en-US" sz="1800" dirty="0"/>
              <a:t># run the uptime command on all hosts on the localhost</a:t>
            </a:r>
          </a:p>
          <a:p>
            <a:pPr lvl="1" algn="l" rtl="0"/>
            <a:r>
              <a:rPr lang="en-US" sz="1800" i="1" dirty="0"/>
              <a:t>&gt;</a:t>
            </a:r>
            <a:r>
              <a:rPr lang="en-US" sz="1800" b="1" i="1" dirty="0"/>
              <a:t>ansible localhost -m command -a "uptime”</a:t>
            </a:r>
          </a:p>
          <a:p>
            <a:pPr lvl="1" algn="l" rtl="0"/>
            <a:r>
              <a:rPr lang="en-US" sz="1600" dirty="0"/>
              <a:t>localhost | SUCCESS | </a:t>
            </a:r>
            <a:r>
              <a:rPr lang="en-US" sz="1600" dirty="0" err="1"/>
              <a:t>rc</a:t>
            </a:r>
            <a:r>
              <a:rPr lang="en-US" sz="1600" dirty="0"/>
              <a:t>=0 &gt;&gt; 10:22:28 up 46 min, 1 user, load average: 0.01, 0.02, 0.03</a:t>
            </a:r>
          </a:p>
          <a:p>
            <a:pPr lvl="1" algn="l" rtl="0"/>
            <a:endParaRPr lang="en-US" sz="1800" dirty="0"/>
          </a:p>
          <a:p>
            <a:pPr algn="l" rtl="0"/>
            <a:endParaRPr lang="en-US" sz="2000" b="1" i="1" dirty="0"/>
          </a:p>
        </p:txBody>
      </p:sp>
      <p:pic>
        <p:nvPicPr>
          <p:cNvPr id="4" name="Picture 3">
            <a:extLst>
              <a:ext uri="{FF2B5EF4-FFF2-40B4-BE49-F238E27FC236}">
                <a16:creationId xmlns:a16="http://schemas.microsoft.com/office/drawing/2014/main" id="{93C0A0CD-4E2F-634B-8648-367C38704BA5}"/>
              </a:ext>
            </a:extLst>
          </p:cNvPr>
          <p:cNvPicPr>
            <a:picLocks noChangeAspect="1"/>
          </p:cNvPicPr>
          <p:nvPr/>
        </p:nvPicPr>
        <p:blipFill>
          <a:blip r:embed="rId2"/>
          <a:stretch>
            <a:fillRect/>
          </a:stretch>
        </p:blipFill>
        <p:spPr>
          <a:xfrm>
            <a:off x="470210" y="2438400"/>
            <a:ext cx="609600" cy="363940"/>
          </a:xfrm>
          <a:prstGeom prst="rect">
            <a:avLst/>
          </a:prstGeom>
        </p:spPr>
      </p:pic>
    </p:spTree>
    <p:extLst>
      <p:ext uri="{BB962C8B-B14F-4D97-AF65-F5344CB8AC3E}">
        <p14:creationId xmlns:p14="http://schemas.microsoft.com/office/powerpoint/2010/main" val="1911364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71ADF9-1341-244D-8151-C6BE89001775}"/>
              </a:ext>
            </a:extLst>
          </p:cNvPr>
          <p:cNvSpPr>
            <a:spLocks noGrp="1"/>
          </p:cNvSpPr>
          <p:nvPr>
            <p:ph type="title"/>
          </p:nvPr>
        </p:nvSpPr>
        <p:spPr/>
        <p:txBody>
          <a:bodyPr/>
          <a:lstStyle/>
          <a:p>
            <a:r>
              <a:rPr lang="en-US"/>
              <a:t>Exercise</a:t>
            </a:r>
            <a:br>
              <a:rPr lang="en-US"/>
            </a:br>
            <a:r>
              <a:rPr lang="en-US"/>
              <a:t> </a:t>
            </a:r>
            <a:br>
              <a:rPr lang="en-US" dirty="0"/>
            </a:br>
            <a:r>
              <a:rPr lang="en-US" dirty="0"/>
              <a:t>	</a:t>
            </a:r>
          </a:p>
        </p:txBody>
      </p:sp>
      <p:sp>
        <p:nvSpPr>
          <p:cNvPr id="5" name="Text Placeholder 4">
            <a:extLst>
              <a:ext uri="{FF2B5EF4-FFF2-40B4-BE49-F238E27FC236}">
                <a16:creationId xmlns:a16="http://schemas.microsoft.com/office/drawing/2014/main" id="{259DCF95-D475-874E-9BD1-8A640C2B11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5452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Sidebar: Discovered Facts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sz="2400" dirty="0"/>
              <a:t>Facts are bits of information derived from examining a host systems that are stored as variables for later use in a play:</a:t>
            </a:r>
          </a:p>
          <a:p>
            <a:pPr algn="l" rtl="0"/>
            <a:endParaRPr lang="en-US" sz="2000" b="1" i="1" dirty="0"/>
          </a:p>
          <a:p>
            <a:pPr algn="l" rtl="0"/>
            <a:endParaRPr lang="en-US" sz="2000" b="1" i="1" dirty="0"/>
          </a:p>
          <a:p>
            <a:pPr lvl="1" algn="l" rtl="0"/>
            <a:r>
              <a:rPr lang="en-US" sz="1800" i="1" dirty="0"/>
              <a:t>&gt;</a:t>
            </a:r>
            <a:r>
              <a:rPr lang="en-US" sz="1800" b="1" i="1" dirty="0"/>
              <a:t>ansible localhost -m setup</a:t>
            </a:r>
          </a:p>
          <a:p>
            <a:pPr lvl="1" algn="l" rtl="0"/>
            <a:endParaRPr lang="en-US" sz="1800" dirty="0"/>
          </a:p>
          <a:p>
            <a:pPr lvl="1" algn="l" rtl="0"/>
            <a:r>
              <a:rPr lang="en-US" sz="1050" dirty="0"/>
              <a:t>localhost | SUCCESS =&gt; {</a:t>
            </a:r>
          </a:p>
          <a:p>
            <a:pPr lvl="1" algn="l" rtl="0"/>
            <a:r>
              <a:rPr lang="en-US" sz="1050" dirty="0"/>
              <a:t>    "</a:t>
            </a:r>
            <a:r>
              <a:rPr lang="en-US" sz="1050" dirty="0" err="1"/>
              <a:t>ansible_facts</a:t>
            </a:r>
            <a:r>
              <a:rPr lang="en-US" sz="1050" dirty="0"/>
              <a:t>": {</a:t>
            </a:r>
          </a:p>
          <a:p>
            <a:pPr lvl="1" algn="l" rtl="0"/>
            <a:r>
              <a:rPr lang="en-US" sz="1050" dirty="0"/>
              <a:t>        "ansible_all_ipv4_addresses": [</a:t>
            </a:r>
          </a:p>
          <a:p>
            <a:pPr lvl="1" algn="l" rtl="0"/>
            <a:r>
              <a:rPr lang="en-US" sz="1050" dirty="0"/>
              <a:t>            "172.17.0.1", </a:t>
            </a:r>
          </a:p>
          <a:p>
            <a:pPr lvl="1" algn="l" rtl="0"/>
            <a:r>
              <a:rPr lang="en-US" sz="1050" dirty="0"/>
              <a:t>            "172.31.44.83", </a:t>
            </a:r>
          </a:p>
          <a:p>
            <a:pPr lvl="1" algn="l" rtl="0"/>
            <a:r>
              <a:rPr lang="en-US" sz="1050" dirty="0"/>
              <a:t>            "172.24.0.1"</a:t>
            </a:r>
          </a:p>
          <a:p>
            <a:pPr lvl="1" algn="l" rtl="0"/>
            <a:r>
              <a:rPr lang="en-US" sz="1050" dirty="0"/>
              <a:t>        ], </a:t>
            </a:r>
          </a:p>
          <a:p>
            <a:pPr lvl="1" algn="l" rtl="0"/>
            <a:r>
              <a:rPr lang="en-US" sz="1050" dirty="0"/>
              <a:t>        "ansible_all_ipv6_addresses": [</a:t>
            </a:r>
          </a:p>
          <a:p>
            <a:pPr lvl="1" algn="l" rtl="0"/>
            <a:r>
              <a:rPr lang="en-US" sz="1050" dirty="0"/>
              <a:t>            "fe80::47a:67ff:fed7:c9ec"</a:t>
            </a:r>
          </a:p>
          <a:p>
            <a:pPr lvl="1" algn="l" rtl="0"/>
            <a:r>
              <a:rPr lang="en-US" sz="1050" dirty="0"/>
              <a:t>        ], </a:t>
            </a:r>
          </a:p>
          <a:p>
            <a:pPr lvl="1" algn="l" rtl="0"/>
            <a:r>
              <a:rPr lang="en-US" sz="1050" dirty="0"/>
              <a:t>        "</a:t>
            </a:r>
            <a:r>
              <a:rPr lang="en-US" sz="1050" dirty="0" err="1"/>
              <a:t>ansible_apparmor</a:t>
            </a:r>
            <a:r>
              <a:rPr lang="en-US" sz="1050" dirty="0"/>
              <a:t>": {</a:t>
            </a:r>
          </a:p>
          <a:p>
            <a:pPr lvl="1" algn="l" rtl="0"/>
            <a:r>
              <a:rPr lang="en-US" sz="1050" dirty="0"/>
              <a:t>            "status": "enabled"</a:t>
            </a:r>
          </a:p>
          <a:p>
            <a:pPr lvl="1" algn="l" rtl="0"/>
            <a:r>
              <a:rPr lang="en-US" sz="1050" dirty="0"/>
              <a:t>        }, </a:t>
            </a:r>
          </a:p>
          <a:p>
            <a:pPr lvl="2" algn="l" rtl="0"/>
            <a:endParaRPr lang="en-US" sz="1800" dirty="0"/>
          </a:p>
          <a:p>
            <a:pPr algn="l" rtl="0"/>
            <a:endParaRPr lang="en-US" sz="2000" b="1" i="1" dirty="0"/>
          </a:p>
        </p:txBody>
      </p:sp>
      <p:pic>
        <p:nvPicPr>
          <p:cNvPr id="4" name="Picture 3">
            <a:extLst>
              <a:ext uri="{FF2B5EF4-FFF2-40B4-BE49-F238E27FC236}">
                <a16:creationId xmlns:a16="http://schemas.microsoft.com/office/drawing/2014/main" id="{93C0A0CD-4E2F-634B-8648-367C38704BA5}"/>
              </a:ext>
            </a:extLst>
          </p:cNvPr>
          <p:cNvPicPr>
            <a:picLocks noChangeAspect="1"/>
          </p:cNvPicPr>
          <p:nvPr/>
        </p:nvPicPr>
        <p:blipFill>
          <a:blip r:embed="rId2"/>
          <a:stretch>
            <a:fillRect/>
          </a:stretch>
        </p:blipFill>
        <p:spPr>
          <a:xfrm>
            <a:off x="457200" y="2438400"/>
            <a:ext cx="609600" cy="363940"/>
          </a:xfrm>
          <a:prstGeom prst="rect">
            <a:avLst/>
          </a:prstGeom>
        </p:spPr>
      </p:pic>
    </p:spTree>
    <p:extLst>
      <p:ext uri="{BB962C8B-B14F-4D97-AF65-F5344CB8AC3E}">
        <p14:creationId xmlns:p14="http://schemas.microsoft.com/office/powerpoint/2010/main" val="1253156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dirty="0"/>
              <a:t>Ansible can work with metadata from various sources and manage their context in the form of variables.</a:t>
            </a:r>
          </a:p>
          <a:p>
            <a:pPr algn="l" rtl="0"/>
            <a:endParaRPr lang="en-US" dirty="0"/>
          </a:p>
          <a:p>
            <a:pPr marL="342900" indent="-342900" algn="l" rtl="0">
              <a:buFont typeface="Arial" panose="020B0604020202020204" pitchFamily="34" charset="0"/>
              <a:buChar char="•"/>
            </a:pPr>
            <a:r>
              <a:rPr lang="en-US" dirty="0"/>
              <a:t>Command line parameters</a:t>
            </a:r>
          </a:p>
          <a:p>
            <a:pPr marL="342900" indent="-342900" algn="l" rtl="0">
              <a:buFont typeface="Arial" panose="020B0604020202020204" pitchFamily="34" charset="0"/>
              <a:buChar char="•"/>
            </a:pPr>
            <a:r>
              <a:rPr lang="en-US" dirty="0"/>
              <a:t>Plays and tasks</a:t>
            </a:r>
          </a:p>
          <a:p>
            <a:pPr marL="342900" indent="-342900" algn="l" rtl="0">
              <a:buFont typeface="Arial" panose="020B0604020202020204" pitchFamily="34" charset="0"/>
              <a:buChar char="•"/>
            </a:pPr>
            <a:r>
              <a:rPr lang="en-US" dirty="0"/>
              <a:t>Files</a:t>
            </a:r>
          </a:p>
          <a:p>
            <a:pPr marL="342900" indent="-342900" algn="l" rtl="0">
              <a:buFont typeface="Arial" panose="020B0604020202020204" pitchFamily="34" charset="0"/>
              <a:buChar char="•"/>
            </a:pPr>
            <a:r>
              <a:rPr lang="en-US" dirty="0"/>
              <a:t>Inventory</a:t>
            </a:r>
          </a:p>
          <a:p>
            <a:pPr marL="342900" indent="-342900" algn="l" rtl="0">
              <a:buFont typeface="Arial" panose="020B0604020202020204" pitchFamily="34" charset="0"/>
              <a:buChar char="•"/>
            </a:pPr>
            <a:r>
              <a:rPr lang="en-US" dirty="0"/>
              <a:t>Discovered facts</a:t>
            </a:r>
          </a:p>
          <a:p>
            <a:pPr marL="342900" indent="-342900" algn="l" rtl="0">
              <a:buFont typeface="Arial" panose="020B0604020202020204" pitchFamily="34" charset="0"/>
              <a:buChar char="•"/>
            </a:pPr>
            <a:r>
              <a:rPr lang="en-US" dirty="0"/>
              <a:t>Roles</a:t>
            </a:r>
          </a:p>
          <a:p>
            <a:pPr lvl="2" algn="l" rtl="0"/>
            <a:endParaRPr lang="en-US" sz="1800" dirty="0"/>
          </a:p>
          <a:p>
            <a:pPr algn="l" rtl="0"/>
            <a:endParaRPr lang="en-US" sz="2000" b="1" i="1" dirty="0"/>
          </a:p>
        </p:txBody>
      </p:sp>
    </p:spTree>
    <p:extLst>
      <p:ext uri="{BB962C8B-B14F-4D97-AF65-F5344CB8AC3E}">
        <p14:creationId xmlns:p14="http://schemas.microsoft.com/office/powerpoint/2010/main" val="3517076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Variable Precedence</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dirty="0"/>
              <a:t>The order in which the same variable from different sources will override each other.</a:t>
            </a:r>
            <a:endParaRPr lang="en-US" sz="1800" dirty="0"/>
          </a:p>
          <a:p>
            <a:pPr algn="l" rtl="0"/>
            <a:endParaRPr lang="en-US" sz="2000" b="1" i="1" dirty="0"/>
          </a:p>
        </p:txBody>
      </p:sp>
      <p:sp>
        <p:nvSpPr>
          <p:cNvPr id="4" name="TextBox 3">
            <a:extLst>
              <a:ext uri="{FF2B5EF4-FFF2-40B4-BE49-F238E27FC236}">
                <a16:creationId xmlns:a16="http://schemas.microsoft.com/office/drawing/2014/main" id="{D0B714B3-67F0-3F42-9371-DA36E9E10AF7}"/>
              </a:ext>
            </a:extLst>
          </p:cNvPr>
          <p:cNvSpPr txBox="1"/>
          <p:nvPr/>
        </p:nvSpPr>
        <p:spPr>
          <a:xfrm>
            <a:off x="533400" y="2679680"/>
            <a:ext cx="8382000" cy="3139321"/>
          </a:xfrm>
          <a:prstGeom prst="rect">
            <a:avLst/>
          </a:prstGeom>
          <a:noFill/>
        </p:spPr>
        <p:txBody>
          <a:bodyPr wrap="square" numCol="2" rtlCol="0">
            <a:spAutoFit/>
          </a:bodyPr>
          <a:lstStyle/>
          <a:p>
            <a:pPr marL="342900" indent="-342900">
              <a:buFont typeface="+mj-lt"/>
              <a:buAutoNum type="arabicPeriod"/>
            </a:pPr>
            <a:r>
              <a:rPr lang="en-US" sz="2200" dirty="0">
                <a:latin typeface="Calibri Light" panose="020F0302020204030204" pitchFamily="34" charset="0"/>
                <a:cs typeface="+mn-cs"/>
              </a:rPr>
              <a:t>extra </a:t>
            </a:r>
            <a:r>
              <a:rPr lang="en-US" sz="2200" dirty="0" err="1">
                <a:latin typeface="Calibri Light" panose="020F0302020204030204" pitchFamily="34" charset="0"/>
                <a:cs typeface="+mn-cs"/>
              </a:rPr>
              <a:t>vars</a:t>
            </a:r>
            <a:endParaRPr lang="en-US" sz="2200" dirty="0">
              <a:latin typeface="Calibri Light" panose="020F0302020204030204" pitchFamily="34" charset="0"/>
              <a:cs typeface="+mn-cs"/>
            </a:endParaRPr>
          </a:p>
          <a:p>
            <a:pPr marL="342900" indent="-342900">
              <a:buFont typeface="+mj-lt"/>
              <a:buAutoNum type="arabicPeriod"/>
            </a:pPr>
            <a:r>
              <a:rPr lang="en-US" sz="2200" dirty="0">
                <a:latin typeface="Calibri Light" panose="020F0302020204030204" pitchFamily="34" charset="0"/>
                <a:cs typeface="+mn-cs"/>
              </a:rPr>
              <a:t>task </a:t>
            </a:r>
            <a:r>
              <a:rPr lang="en-US" sz="2200" dirty="0" err="1">
                <a:latin typeface="Calibri Light" panose="020F0302020204030204" pitchFamily="34" charset="0"/>
                <a:cs typeface="+mn-cs"/>
              </a:rPr>
              <a:t>vars</a:t>
            </a:r>
            <a:r>
              <a:rPr lang="en-US" sz="2200" dirty="0">
                <a:latin typeface="Calibri Light" panose="020F0302020204030204" pitchFamily="34" charset="0"/>
                <a:cs typeface="+mn-cs"/>
              </a:rPr>
              <a:t> (only for the task)</a:t>
            </a:r>
          </a:p>
          <a:p>
            <a:pPr marL="342900" indent="-342900">
              <a:buFont typeface="+mj-lt"/>
              <a:buAutoNum type="arabicPeriod"/>
            </a:pPr>
            <a:r>
              <a:rPr lang="en-US" sz="2200" dirty="0">
                <a:latin typeface="Calibri Light" panose="020F0302020204030204" pitchFamily="34" charset="0"/>
                <a:cs typeface="+mn-cs"/>
              </a:rPr>
              <a:t>block </a:t>
            </a:r>
            <a:r>
              <a:rPr lang="en-US" sz="2200" dirty="0" err="1">
                <a:latin typeface="Calibri Light" panose="020F0302020204030204" pitchFamily="34" charset="0"/>
                <a:cs typeface="+mn-cs"/>
              </a:rPr>
              <a:t>vars</a:t>
            </a:r>
            <a:r>
              <a:rPr lang="en-US" sz="2200" dirty="0">
                <a:latin typeface="Calibri Light" panose="020F0302020204030204" pitchFamily="34" charset="0"/>
                <a:cs typeface="+mn-cs"/>
              </a:rPr>
              <a:t> (only for tasks in block) </a:t>
            </a:r>
          </a:p>
          <a:p>
            <a:pPr marL="342900" indent="-342900">
              <a:buFont typeface="+mj-lt"/>
              <a:buAutoNum type="arabicPeriod"/>
            </a:pPr>
            <a:r>
              <a:rPr lang="en-US" sz="2200" dirty="0">
                <a:latin typeface="Calibri Light" panose="020F0302020204030204" pitchFamily="34" charset="0"/>
                <a:cs typeface="+mn-cs"/>
              </a:rPr>
              <a:t>role and include </a:t>
            </a:r>
            <a:r>
              <a:rPr lang="en-US" sz="2200" dirty="0" err="1">
                <a:latin typeface="Calibri Light" panose="020F0302020204030204" pitchFamily="34" charset="0"/>
                <a:cs typeface="+mn-cs"/>
              </a:rPr>
              <a:t>vars</a:t>
            </a:r>
            <a:endParaRPr lang="en-US" sz="2200" dirty="0">
              <a:latin typeface="Calibri Light" panose="020F0302020204030204" pitchFamily="34" charset="0"/>
              <a:cs typeface="+mn-cs"/>
            </a:endParaRPr>
          </a:p>
          <a:p>
            <a:pPr marL="342900" indent="-342900">
              <a:buFont typeface="+mj-lt"/>
              <a:buAutoNum type="arabicPeriod"/>
            </a:pPr>
            <a:r>
              <a:rPr lang="en-US" sz="2200" dirty="0">
                <a:latin typeface="Calibri Light" panose="020F0302020204030204" pitchFamily="34" charset="0"/>
                <a:cs typeface="+mn-cs"/>
              </a:rPr>
              <a:t>play </a:t>
            </a:r>
            <a:r>
              <a:rPr lang="en-US" sz="2200" dirty="0" err="1">
                <a:latin typeface="Calibri Light" panose="020F0302020204030204" pitchFamily="34" charset="0"/>
                <a:cs typeface="+mn-cs"/>
              </a:rPr>
              <a:t>vars_files</a:t>
            </a:r>
            <a:endParaRPr lang="en-US" sz="2200" dirty="0">
              <a:latin typeface="Calibri Light" panose="020F0302020204030204" pitchFamily="34" charset="0"/>
              <a:cs typeface="+mn-cs"/>
            </a:endParaRPr>
          </a:p>
          <a:p>
            <a:pPr marL="342900" indent="-342900">
              <a:buFont typeface="+mj-lt"/>
              <a:buAutoNum type="arabicPeriod"/>
            </a:pPr>
            <a:r>
              <a:rPr lang="en-US" sz="2200" dirty="0">
                <a:latin typeface="Calibri Light" panose="020F0302020204030204" pitchFamily="34" charset="0"/>
                <a:cs typeface="+mn-cs"/>
              </a:rPr>
              <a:t>play </a:t>
            </a:r>
            <a:r>
              <a:rPr lang="en-US" sz="2200" dirty="0" err="1">
                <a:latin typeface="Calibri Light" panose="020F0302020204030204" pitchFamily="34" charset="0"/>
                <a:cs typeface="+mn-cs"/>
              </a:rPr>
              <a:t>vars_prompt</a:t>
            </a:r>
            <a:endParaRPr lang="en-US" sz="2200" dirty="0">
              <a:latin typeface="Calibri Light" panose="020F0302020204030204" pitchFamily="34" charset="0"/>
              <a:cs typeface="+mn-cs"/>
            </a:endParaRPr>
          </a:p>
          <a:p>
            <a:pPr marL="342900" indent="-342900">
              <a:buFont typeface="+mj-lt"/>
              <a:buAutoNum type="arabicPeriod"/>
            </a:pPr>
            <a:r>
              <a:rPr lang="en-US" sz="2200" dirty="0">
                <a:latin typeface="Calibri Light" panose="020F0302020204030204" pitchFamily="34" charset="0"/>
                <a:cs typeface="+mn-cs"/>
              </a:rPr>
              <a:t>play </a:t>
            </a:r>
            <a:r>
              <a:rPr lang="en-US" sz="2200" dirty="0" err="1">
                <a:latin typeface="Calibri Light" panose="020F0302020204030204" pitchFamily="34" charset="0"/>
                <a:cs typeface="+mn-cs"/>
              </a:rPr>
              <a:t>vars</a:t>
            </a:r>
            <a:endParaRPr lang="en-US" sz="2200" dirty="0">
              <a:latin typeface="Calibri Light" panose="020F0302020204030204" pitchFamily="34" charset="0"/>
              <a:cs typeface="+mn-cs"/>
            </a:endParaRPr>
          </a:p>
          <a:p>
            <a:pPr marL="342900" indent="-342900">
              <a:buFont typeface="+mj-lt"/>
              <a:buAutoNum type="arabicPeriod"/>
            </a:pPr>
            <a:r>
              <a:rPr lang="en-US" sz="2200" dirty="0" err="1">
                <a:latin typeface="Calibri Light" panose="020F0302020204030204" pitchFamily="34" charset="0"/>
                <a:cs typeface="+mn-cs"/>
              </a:rPr>
              <a:t>set_facts</a:t>
            </a:r>
            <a:endParaRPr lang="en-US" sz="2200" dirty="0">
              <a:latin typeface="Calibri Light" panose="020F0302020204030204" pitchFamily="34" charset="0"/>
              <a:cs typeface="+mn-cs"/>
            </a:endParaRPr>
          </a:p>
          <a:p>
            <a:pPr marL="342900" indent="-342900">
              <a:buFont typeface="+mj-lt"/>
              <a:buAutoNum type="arabicPeriod"/>
            </a:pPr>
            <a:r>
              <a:rPr lang="en-US" sz="2200" dirty="0">
                <a:latin typeface="Calibri Light" panose="020F0302020204030204" pitchFamily="34" charset="0"/>
                <a:cs typeface="+mn-cs"/>
              </a:rPr>
              <a:t>registered </a:t>
            </a:r>
            <a:r>
              <a:rPr lang="en-US" sz="2200" dirty="0" err="1">
                <a:latin typeface="Calibri Light" panose="020F0302020204030204" pitchFamily="34" charset="0"/>
                <a:cs typeface="+mn-cs"/>
              </a:rPr>
              <a:t>vars</a:t>
            </a:r>
            <a:endParaRPr lang="en-US" sz="2200" dirty="0">
              <a:latin typeface="Calibri Light" panose="020F0302020204030204" pitchFamily="34" charset="0"/>
              <a:cs typeface="+mn-cs"/>
            </a:endParaRPr>
          </a:p>
          <a:p>
            <a:pPr marL="746125" indent="-457200">
              <a:buFont typeface="+mj-lt"/>
              <a:buAutoNum type="arabicPeriod"/>
            </a:pPr>
            <a:r>
              <a:rPr lang="en-US" sz="2200" dirty="0">
                <a:latin typeface="Calibri Light" panose="020F0302020204030204" pitchFamily="34" charset="0"/>
                <a:cs typeface="+mn-cs"/>
              </a:rPr>
              <a:t>host facts</a:t>
            </a:r>
          </a:p>
          <a:p>
            <a:pPr marL="746125" indent="-457200">
              <a:buFont typeface="+mj-lt"/>
              <a:buAutoNum type="arabicPeriod"/>
            </a:pPr>
            <a:r>
              <a:rPr lang="en-US" sz="2200" dirty="0">
                <a:latin typeface="Calibri Light" panose="020F0302020204030204" pitchFamily="34" charset="0"/>
                <a:cs typeface="+mn-cs"/>
              </a:rPr>
              <a:t>playbook </a:t>
            </a:r>
            <a:r>
              <a:rPr lang="en-US" sz="2200" dirty="0" err="1">
                <a:latin typeface="Calibri Light" panose="020F0302020204030204" pitchFamily="34" charset="0"/>
                <a:cs typeface="+mn-cs"/>
              </a:rPr>
              <a:t>host_vars</a:t>
            </a:r>
            <a:endParaRPr lang="en-US" sz="2200" dirty="0">
              <a:latin typeface="Calibri Light" panose="020F0302020204030204" pitchFamily="34" charset="0"/>
              <a:cs typeface="+mn-cs"/>
            </a:endParaRPr>
          </a:p>
          <a:p>
            <a:pPr marL="746125" indent="-457200">
              <a:buFont typeface="+mj-lt"/>
              <a:buAutoNum type="arabicPeriod"/>
            </a:pPr>
            <a:r>
              <a:rPr lang="en-US" sz="2200" dirty="0">
                <a:latin typeface="Calibri Light" panose="020F0302020204030204" pitchFamily="34" charset="0"/>
                <a:cs typeface="+mn-cs"/>
              </a:rPr>
              <a:t>playbook </a:t>
            </a:r>
            <a:r>
              <a:rPr lang="en-US" sz="2200" dirty="0" err="1">
                <a:latin typeface="Calibri Light" panose="020F0302020204030204" pitchFamily="34" charset="0"/>
                <a:cs typeface="+mn-cs"/>
              </a:rPr>
              <a:t>group_vars</a:t>
            </a:r>
            <a:endParaRPr lang="en-US" sz="2200" dirty="0">
              <a:latin typeface="Calibri Light" panose="020F0302020204030204" pitchFamily="34" charset="0"/>
              <a:cs typeface="+mn-cs"/>
            </a:endParaRPr>
          </a:p>
          <a:p>
            <a:pPr marL="746125" indent="-457200">
              <a:buFont typeface="+mj-lt"/>
              <a:buAutoNum type="arabicPeriod"/>
            </a:pPr>
            <a:r>
              <a:rPr lang="en-US" sz="2200" dirty="0">
                <a:latin typeface="Calibri Light" panose="020F0302020204030204" pitchFamily="34" charset="0"/>
                <a:cs typeface="+mn-cs"/>
              </a:rPr>
              <a:t>inventory </a:t>
            </a:r>
            <a:r>
              <a:rPr lang="en-US" sz="2200" dirty="0" err="1">
                <a:latin typeface="Calibri Light" panose="020F0302020204030204" pitchFamily="34" charset="0"/>
                <a:cs typeface="+mn-cs"/>
              </a:rPr>
              <a:t>host_vars</a:t>
            </a:r>
            <a:endParaRPr lang="en-US" sz="2200" dirty="0">
              <a:latin typeface="Calibri Light" panose="020F0302020204030204" pitchFamily="34" charset="0"/>
              <a:cs typeface="+mn-cs"/>
            </a:endParaRPr>
          </a:p>
          <a:p>
            <a:pPr marL="746125" indent="-457200">
              <a:buFont typeface="+mj-lt"/>
              <a:buAutoNum type="arabicPeriod"/>
            </a:pPr>
            <a:r>
              <a:rPr lang="en-US" sz="2200" dirty="0">
                <a:latin typeface="Calibri Light" panose="020F0302020204030204" pitchFamily="34" charset="0"/>
                <a:cs typeface="+mn-cs"/>
              </a:rPr>
              <a:t>inventory </a:t>
            </a:r>
            <a:r>
              <a:rPr lang="en-US" sz="2200" dirty="0" err="1">
                <a:latin typeface="Calibri Light" panose="020F0302020204030204" pitchFamily="34" charset="0"/>
                <a:cs typeface="+mn-cs"/>
              </a:rPr>
              <a:t>group_vars</a:t>
            </a:r>
            <a:endParaRPr lang="en-US" sz="2200" dirty="0">
              <a:latin typeface="Calibri Light" panose="020F0302020204030204" pitchFamily="34" charset="0"/>
              <a:cs typeface="+mn-cs"/>
            </a:endParaRPr>
          </a:p>
          <a:p>
            <a:pPr marL="746125" indent="-457200">
              <a:buFont typeface="+mj-lt"/>
              <a:buAutoNum type="arabicPeriod"/>
            </a:pPr>
            <a:r>
              <a:rPr lang="en-US" sz="2200" dirty="0">
                <a:latin typeface="Calibri Light" panose="020F0302020204030204" pitchFamily="34" charset="0"/>
                <a:cs typeface="+mn-cs"/>
              </a:rPr>
              <a:t>inventory </a:t>
            </a:r>
            <a:r>
              <a:rPr lang="en-US" sz="2200" dirty="0" err="1">
                <a:latin typeface="Calibri Light" panose="020F0302020204030204" pitchFamily="34" charset="0"/>
                <a:cs typeface="+mn-cs"/>
              </a:rPr>
              <a:t>vars</a:t>
            </a:r>
            <a:endParaRPr lang="en-US" sz="2200" dirty="0">
              <a:latin typeface="Calibri Light" panose="020F0302020204030204" pitchFamily="34" charset="0"/>
              <a:cs typeface="+mn-cs"/>
            </a:endParaRPr>
          </a:p>
          <a:p>
            <a:pPr marL="746125" indent="-457200">
              <a:buFont typeface="+mj-lt"/>
              <a:buAutoNum type="arabicPeriod"/>
            </a:pPr>
            <a:r>
              <a:rPr lang="en-US" sz="2200" dirty="0">
                <a:latin typeface="Calibri Light" panose="020F0302020204030204" pitchFamily="34" charset="0"/>
                <a:cs typeface="+mn-cs"/>
              </a:rPr>
              <a:t>role defaults</a:t>
            </a:r>
          </a:p>
          <a:p>
            <a:endParaRPr lang="en-US" sz="2200" dirty="0"/>
          </a:p>
        </p:txBody>
      </p:sp>
    </p:spTree>
    <p:extLst>
      <p:ext uri="{BB962C8B-B14F-4D97-AF65-F5344CB8AC3E}">
        <p14:creationId xmlns:p14="http://schemas.microsoft.com/office/powerpoint/2010/main" val="189193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dirty="0"/>
              <a:t>Tasks are the application of a module to perform a specific unit of work.</a:t>
            </a:r>
          </a:p>
          <a:p>
            <a:pPr algn="l" rtl="0"/>
            <a:endParaRPr lang="en-US" dirty="0"/>
          </a:p>
          <a:p>
            <a:pPr marL="342900" indent="-342900" algn="l" rtl="0">
              <a:buFont typeface="Arial" panose="020B0604020202020204" pitchFamily="34" charset="0"/>
              <a:buChar char="•"/>
            </a:pPr>
            <a:r>
              <a:rPr lang="en-US" sz="2300" b="1" dirty="0"/>
              <a:t>file</a:t>
            </a:r>
            <a:r>
              <a:rPr lang="en-US" sz="2300" dirty="0"/>
              <a:t>: A directory should exist</a:t>
            </a:r>
          </a:p>
          <a:p>
            <a:pPr marL="342900" indent="-342900" algn="l" rtl="0">
              <a:buFont typeface="Arial" panose="020B0604020202020204" pitchFamily="34" charset="0"/>
              <a:buChar char="•"/>
            </a:pPr>
            <a:r>
              <a:rPr lang="en-US" sz="2300" b="1" dirty="0"/>
              <a:t>yum</a:t>
            </a:r>
            <a:r>
              <a:rPr lang="en-US" sz="2300" dirty="0"/>
              <a:t>: A package should be installed</a:t>
            </a:r>
          </a:p>
          <a:p>
            <a:pPr marL="342900" indent="-342900" algn="l" rtl="0">
              <a:buFont typeface="Arial" panose="020B0604020202020204" pitchFamily="34" charset="0"/>
              <a:buChar char="•"/>
            </a:pPr>
            <a:r>
              <a:rPr lang="en-US" sz="2300" b="1" dirty="0"/>
              <a:t>service</a:t>
            </a:r>
            <a:r>
              <a:rPr lang="en-US" sz="2300" dirty="0"/>
              <a:t>: A service should be running</a:t>
            </a:r>
          </a:p>
          <a:p>
            <a:pPr marL="342900" indent="-342900" algn="l" rtl="0">
              <a:buFont typeface="Arial" panose="020B0604020202020204" pitchFamily="34" charset="0"/>
              <a:buChar char="•"/>
            </a:pPr>
            <a:r>
              <a:rPr lang="en-US" sz="2300" b="1" dirty="0"/>
              <a:t>template</a:t>
            </a:r>
            <a:r>
              <a:rPr lang="en-US" sz="2300" dirty="0"/>
              <a:t>: Render a configuration file from a template</a:t>
            </a:r>
          </a:p>
          <a:p>
            <a:pPr marL="342900" indent="-342900" algn="l" rtl="0">
              <a:buFont typeface="Arial" panose="020B0604020202020204" pitchFamily="34" charset="0"/>
              <a:buChar char="•"/>
            </a:pPr>
            <a:r>
              <a:rPr lang="en-US" sz="2300" b="1" dirty="0" err="1"/>
              <a:t>get_url</a:t>
            </a:r>
            <a:r>
              <a:rPr lang="en-US" sz="2300" dirty="0"/>
              <a:t>: Fetch an archive file from a URL</a:t>
            </a:r>
          </a:p>
          <a:p>
            <a:pPr marL="342900" indent="-342900" algn="l" rtl="0">
              <a:buFont typeface="Arial" panose="020B0604020202020204" pitchFamily="34" charset="0"/>
              <a:buChar char="•"/>
            </a:pPr>
            <a:r>
              <a:rPr lang="en-US" sz="2300" b="1" dirty="0"/>
              <a:t>git</a:t>
            </a:r>
            <a:r>
              <a:rPr lang="en-US" sz="2300" dirty="0"/>
              <a:t>: Clone a source code repository</a:t>
            </a:r>
          </a:p>
          <a:p>
            <a:pPr algn="l" rtl="0"/>
            <a:endParaRPr lang="en-US" sz="1800" dirty="0"/>
          </a:p>
          <a:p>
            <a:pPr algn="l" rtl="0"/>
            <a:endParaRPr lang="en-US" sz="2000" b="1" i="1" dirty="0"/>
          </a:p>
        </p:txBody>
      </p:sp>
    </p:spTree>
    <p:extLst>
      <p:ext uri="{BB962C8B-B14F-4D97-AF65-F5344CB8AC3E}">
        <p14:creationId xmlns:p14="http://schemas.microsoft.com/office/powerpoint/2010/main" val="688354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Example Tasks in a Play</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lvl="1" algn="l" rtl="0"/>
            <a:endParaRPr lang="en-US" sz="1400" b="1" i="1" dirty="0"/>
          </a:p>
          <a:p>
            <a:pPr lvl="1" algn="l" rtl="0"/>
            <a:r>
              <a:rPr lang="en-US" sz="1400" b="1" i="1" dirty="0"/>
              <a:t>tasks:</a:t>
            </a:r>
          </a:p>
          <a:p>
            <a:pPr lvl="1" algn="l" rtl="0"/>
            <a:r>
              <a:rPr lang="en-US" sz="1400" b="1" i="1" dirty="0"/>
              <a:t>- name: Ensure </a:t>
            </a:r>
            <a:r>
              <a:rPr lang="en-US" sz="1400" b="1" i="1" dirty="0" err="1"/>
              <a:t>httpd</a:t>
            </a:r>
            <a:r>
              <a:rPr lang="en-US" sz="1400" b="1" i="1" dirty="0"/>
              <a:t> package is present</a:t>
            </a:r>
          </a:p>
          <a:p>
            <a:pPr lvl="1" algn="l" rtl="0"/>
            <a:r>
              <a:rPr lang="en-US" sz="1400" b="1" i="1" dirty="0"/>
              <a:t>  yum:</a:t>
            </a:r>
          </a:p>
          <a:p>
            <a:pPr lvl="1" algn="l" rtl="0"/>
            <a:r>
              <a:rPr lang="en-US" sz="1400" b="1" i="1" dirty="0"/>
              <a:t>    name: </a:t>
            </a:r>
            <a:r>
              <a:rPr lang="en-US" sz="1400" b="1" i="1" dirty="0" err="1"/>
              <a:t>httpd</a:t>
            </a:r>
            <a:endParaRPr lang="en-US" sz="1400" b="1" i="1" dirty="0"/>
          </a:p>
          <a:p>
            <a:pPr lvl="1" algn="l" rtl="0"/>
            <a:r>
              <a:rPr lang="en-US" sz="1400" b="1" i="1" dirty="0"/>
              <a:t>    state: latest</a:t>
            </a:r>
          </a:p>
          <a:p>
            <a:pPr lvl="1" algn="l" rtl="0"/>
            <a:br>
              <a:rPr lang="en-US" sz="1400" b="1" i="1" dirty="0"/>
            </a:br>
            <a:endParaRPr lang="en-US" sz="1400" b="1" i="1" dirty="0"/>
          </a:p>
          <a:p>
            <a:pPr lvl="1" algn="l" rtl="0"/>
            <a:r>
              <a:rPr lang="en-US" sz="1400" b="1" i="1" dirty="0"/>
              <a:t>- name: Ensure latest </a:t>
            </a:r>
            <a:r>
              <a:rPr lang="en-US" sz="1400" b="1" i="1" dirty="0" err="1"/>
              <a:t>index.html</a:t>
            </a:r>
            <a:r>
              <a:rPr lang="en-US" sz="1400" b="1" i="1" dirty="0"/>
              <a:t> file is present</a:t>
            </a:r>
          </a:p>
          <a:p>
            <a:pPr lvl="1" algn="l" rtl="0"/>
            <a:r>
              <a:rPr lang="en-US" sz="1400" b="1" i="1" dirty="0"/>
              <a:t>  copy:</a:t>
            </a:r>
          </a:p>
          <a:p>
            <a:pPr lvl="1" algn="l" rtl="0"/>
            <a:r>
              <a:rPr lang="en-US" sz="1400" b="1" i="1" dirty="0"/>
              <a:t>    </a:t>
            </a:r>
            <a:r>
              <a:rPr lang="en-US" sz="1400" b="1" i="1" dirty="0" err="1"/>
              <a:t>src</a:t>
            </a:r>
            <a:r>
              <a:rPr lang="en-US" sz="1400" b="1" i="1" dirty="0"/>
              <a:t>: files/</a:t>
            </a:r>
            <a:r>
              <a:rPr lang="en-US" sz="1400" b="1" i="1" dirty="0" err="1"/>
              <a:t>index.html</a:t>
            </a:r>
            <a:endParaRPr lang="en-US" sz="1400" b="1" i="1" dirty="0"/>
          </a:p>
          <a:p>
            <a:pPr lvl="1" algn="l" rtl="0"/>
            <a:r>
              <a:rPr lang="en-US" sz="1400" b="1" i="1" dirty="0"/>
              <a:t>    </a:t>
            </a:r>
            <a:r>
              <a:rPr lang="en-US" sz="1400" b="1" i="1" dirty="0" err="1"/>
              <a:t>dest</a:t>
            </a:r>
            <a:r>
              <a:rPr lang="en-US" sz="1400" b="1" i="1" dirty="0"/>
              <a:t>: /</a:t>
            </a:r>
            <a:r>
              <a:rPr lang="en-US" sz="1400" b="1" i="1" dirty="0" err="1"/>
              <a:t>var</a:t>
            </a:r>
            <a:r>
              <a:rPr lang="en-US" sz="1400" b="1" i="1" dirty="0"/>
              <a:t>/www/html/</a:t>
            </a:r>
          </a:p>
          <a:p>
            <a:pPr lvl="1" algn="l" rtl="0"/>
            <a:br>
              <a:rPr lang="en-US" sz="1400" b="1" i="1" dirty="0"/>
            </a:br>
            <a:endParaRPr lang="en-US" sz="1400" b="1" i="1" dirty="0"/>
          </a:p>
          <a:p>
            <a:pPr lvl="1" algn="l" rtl="0"/>
            <a:r>
              <a:rPr lang="en-US" sz="1400" b="1" i="1" dirty="0"/>
              <a:t>- name: Restart </a:t>
            </a:r>
            <a:r>
              <a:rPr lang="en-US" sz="1400" b="1" i="1" dirty="0" err="1"/>
              <a:t>httpd</a:t>
            </a:r>
            <a:endParaRPr lang="en-US" sz="1400" b="1" i="1" dirty="0"/>
          </a:p>
          <a:p>
            <a:pPr lvl="1" algn="l" rtl="0"/>
            <a:r>
              <a:rPr lang="en-US" sz="1400" b="1" i="1" dirty="0"/>
              <a:t>  service:</a:t>
            </a:r>
          </a:p>
          <a:p>
            <a:pPr lvl="1" algn="l" rtl="0"/>
            <a:r>
              <a:rPr lang="en-US" sz="1400" b="1" i="1" dirty="0"/>
              <a:t>    name: </a:t>
            </a:r>
            <a:r>
              <a:rPr lang="en-US" sz="1400" b="1" i="1" dirty="0" err="1"/>
              <a:t>httpd</a:t>
            </a:r>
            <a:endParaRPr lang="en-US" sz="1400" b="1" i="1" dirty="0"/>
          </a:p>
          <a:p>
            <a:pPr lvl="1" algn="l" rtl="0"/>
            <a:r>
              <a:rPr lang="en-US" sz="1400" b="1" i="1" dirty="0"/>
              <a:t>    state: restarte</a:t>
            </a:r>
            <a:r>
              <a:rPr lang="en-US" sz="1400" dirty="0"/>
              <a:t>d</a:t>
            </a:r>
          </a:p>
          <a:p>
            <a:pPr algn="l" rtl="0"/>
            <a:endParaRPr lang="en-US" sz="1050" dirty="0"/>
          </a:p>
          <a:p>
            <a:pPr algn="l" rtl="0"/>
            <a:endParaRPr lang="en-US" sz="1100" b="1" i="1" dirty="0"/>
          </a:p>
        </p:txBody>
      </p:sp>
    </p:spTree>
    <p:extLst>
      <p:ext uri="{BB962C8B-B14F-4D97-AF65-F5344CB8AC3E}">
        <p14:creationId xmlns:p14="http://schemas.microsoft.com/office/powerpoint/2010/main" val="1019213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Handler Tasks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a:xfrm>
            <a:off x="304800" y="1295400"/>
            <a:ext cx="8229600" cy="4896544"/>
          </a:xfrm>
        </p:spPr>
        <p:txBody>
          <a:bodyPr/>
          <a:lstStyle/>
          <a:p>
            <a:pPr algn="l" rtl="0"/>
            <a:r>
              <a:rPr lang="en-US" dirty="0"/>
              <a:t>Handlers are special tasks that run at the end of a play if notified by another task when a change occurs:</a:t>
            </a:r>
          </a:p>
          <a:p>
            <a:pPr algn="l" rtl="0"/>
            <a:endParaRPr lang="en-US" sz="1050" dirty="0"/>
          </a:p>
          <a:p>
            <a:pPr lvl="1" algn="l" rtl="0"/>
            <a:r>
              <a:rPr lang="en-US" sz="1400" i="1" dirty="0"/>
              <a:t>tasks:</a:t>
            </a:r>
          </a:p>
          <a:p>
            <a:pPr lvl="1" algn="l" rtl="0"/>
            <a:r>
              <a:rPr lang="en-US" sz="1400" i="1" dirty="0"/>
              <a:t>- name: Ensure </a:t>
            </a:r>
            <a:r>
              <a:rPr lang="en-US" sz="1400" i="1" dirty="0" err="1"/>
              <a:t>httpd</a:t>
            </a:r>
            <a:r>
              <a:rPr lang="en-US" sz="1400" i="1" dirty="0"/>
              <a:t> package is present</a:t>
            </a:r>
          </a:p>
          <a:p>
            <a:pPr lvl="1" algn="l" rtl="0"/>
            <a:r>
              <a:rPr lang="en-US" sz="1400" i="1" dirty="0"/>
              <a:t>  yum:</a:t>
            </a:r>
          </a:p>
          <a:p>
            <a:pPr lvl="1" algn="l" rtl="0"/>
            <a:r>
              <a:rPr lang="en-US" sz="1400" i="1" dirty="0"/>
              <a:t>    name: </a:t>
            </a:r>
            <a:r>
              <a:rPr lang="en-US" sz="1400" i="1" dirty="0" err="1"/>
              <a:t>httpd</a:t>
            </a:r>
            <a:endParaRPr lang="en-US" sz="1400" i="1" dirty="0"/>
          </a:p>
          <a:p>
            <a:pPr lvl="1" algn="l" rtl="0"/>
            <a:r>
              <a:rPr lang="en-US" sz="1400" i="1" dirty="0"/>
              <a:t>    state: latest</a:t>
            </a:r>
          </a:p>
          <a:p>
            <a:pPr lvl="1" algn="l" rtl="0"/>
            <a:r>
              <a:rPr lang="en-US" sz="1400" i="1" dirty="0"/>
              <a:t>  </a:t>
            </a:r>
            <a:r>
              <a:rPr lang="en-US" sz="1400" b="1" i="1" dirty="0"/>
              <a:t>notify: restart </a:t>
            </a:r>
            <a:r>
              <a:rPr lang="en-US" sz="1400" b="1" i="1" dirty="0" err="1"/>
              <a:t>httpd</a:t>
            </a:r>
            <a:endParaRPr lang="en-US" sz="1400" b="1" i="1" dirty="0"/>
          </a:p>
          <a:p>
            <a:pPr lvl="1" algn="l" rtl="0"/>
            <a:endParaRPr lang="en-US" sz="1400" i="1" dirty="0"/>
          </a:p>
          <a:p>
            <a:pPr lvl="1" algn="l" rtl="0"/>
            <a:r>
              <a:rPr lang="en-US" sz="1400" i="1" dirty="0"/>
              <a:t>- name: Ensure latest </a:t>
            </a:r>
            <a:r>
              <a:rPr lang="en-US" sz="1400" i="1" dirty="0" err="1"/>
              <a:t>index.html</a:t>
            </a:r>
            <a:r>
              <a:rPr lang="en-US" sz="1400" i="1" dirty="0"/>
              <a:t> file is present</a:t>
            </a:r>
          </a:p>
          <a:p>
            <a:pPr lvl="1" algn="l" rtl="0"/>
            <a:r>
              <a:rPr lang="en-US" sz="1400" i="1" dirty="0"/>
              <a:t>  copy:</a:t>
            </a:r>
          </a:p>
          <a:p>
            <a:pPr lvl="1" algn="l" rtl="0"/>
            <a:r>
              <a:rPr lang="en-US" sz="1400" i="1" dirty="0"/>
              <a:t>    </a:t>
            </a:r>
            <a:r>
              <a:rPr lang="en-US" sz="1400" i="1" dirty="0" err="1"/>
              <a:t>src</a:t>
            </a:r>
            <a:r>
              <a:rPr lang="en-US" sz="1400" i="1" dirty="0"/>
              <a:t>: files/</a:t>
            </a:r>
            <a:r>
              <a:rPr lang="en-US" sz="1400" i="1" dirty="0" err="1"/>
              <a:t>index.html</a:t>
            </a:r>
            <a:endParaRPr lang="en-US" sz="1400" i="1" dirty="0"/>
          </a:p>
          <a:p>
            <a:pPr lvl="1" algn="l" rtl="0"/>
            <a:r>
              <a:rPr lang="en-US" sz="1400" i="1" dirty="0"/>
              <a:t>    </a:t>
            </a:r>
            <a:r>
              <a:rPr lang="en-US" sz="1400" i="1" dirty="0" err="1"/>
              <a:t>dest</a:t>
            </a:r>
            <a:r>
              <a:rPr lang="en-US" sz="1400" i="1" dirty="0"/>
              <a:t>: /</a:t>
            </a:r>
            <a:r>
              <a:rPr lang="en-US" sz="1400" i="1" dirty="0" err="1"/>
              <a:t>var</a:t>
            </a:r>
            <a:r>
              <a:rPr lang="en-US" sz="1400" i="1" dirty="0"/>
              <a:t>/www/html/</a:t>
            </a:r>
          </a:p>
          <a:p>
            <a:pPr lvl="1" algn="l" rtl="0"/>
            <a:br>
              <a:rPr lang="en-US" sz="1400" i="1" dirty="0"/>
            </a:br>
            <a:r>
              <a:rPr lang="en-US" sz="1400" i="1" dirty="0"/>
              <a:t>handlers:</a:t>
            </a:r>
          </a:p>
          <a:p>
            <a:pPr lvl="1" algn="l" rtl="0"/>
            <a:r>
              <a:rPr lang="en-US" sz="1400" i="1" dirty="0"/>
              <a:t>- name: restart-</a:t>
            </a:r>
            <a:r>
              <a:rPr lang="en-US" sz="1400" i="1" dirty="0" err="1"/>
              <a:t>httpd</a:t>
            </a:r>
            <a:endParaRPr lang="en-US" sz="1400" i="1" dirty="0"/>
          </a:p>
          <a:p>
            <a:pPr lvl="1" algn="l" rtl="0"/>
            <a:r>
              <a:rPr lang="en-US" sz="1400" i="1" dirty="0"/>
              <a:t>  service:</a:t>
            </a:r>
          </a:p>
          <a:p>
            <a:pPr lvl="1" algn="l" rtl="0"/>
            <a:r>
              <a:rPr lang="en-US" sz="1400" i="1" dirty="0"/>
              <a:t>    name: </a:t>
            </a:r>
            <a:r>
              <a:rPr lang="en-US" sz="1400" i="1" dirty="0" err="1"/>
              <a:t>httpd</a:t>
            </a:r>
            <a:endParaRPr lang="en-US" sz="1400" i="1" dirty="0"/>
          </a:p>
          <a:p>
            <a:pPr algn="l" rtl="0"/>
            <a:endParaRPr lang="en-US" sz="500" dirty="0"/>
          </a:p>
          <a:p>
            <a:pPr algn="l" rtl="0"/>
            <a:endParaRPr lang="en-US" sz="1100" b="1" i="1" dirty="0"/>
          </a:p>
        </p:txBody>
      </p:sp>
    </p:spTree>
    <p:extLst>
      <p:ext uri="{BB962C8B-B14F-4D97-AF65-F5344CB8AC3E}">
        <p14:creationId xmlns:p14="http://schemas.microsoft.com/office/powerpoint/2010/main" val="944559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Plays &amp; Playbooks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a:xfrm>
            <a:off x="457200" y="1295400"/>
            <a:ext cx="8229600" cy="4896544"/>
          </a:xfrm>
        </p:spPr>
        <p:txBody>
          <a:bodyPr/>
          <a:lstStyle/>
          <a:p>
            <a:pPr algn="l" rtl="0"/>
            <a:r>
              <a:rPr lang="en-US" sz="2200" dirty="0"/>
              <a:t>Plays are ordered sets of tasks to execute against host selections from your inventory. A playbook is a file containing one or more plays:</a:t>
            </a:r>
          </a:p>
          <a:p>
            <a:pPr lvl="1" algn="l" rtl="0"/>
            <a:r>
              <a:rPr lang="en-US" sz="1500" dirty="0"/>
              <a:t>---</a:t>
            </a:r>
          </a:p>
          <a:p>
            <a:pPr lvl="1" algn="l" rtl="0"/>
            <a:r>
              <a:rPr lang="en-US" sz="1500" dirty="0"/>
              <a:t>- name: Ensure apache is installed and started</a:t>
            </a:r>
          </a:p>
          <a:p>
            <a:pPr lvl="1" algn="l" rtl="0"/>
            <a:r>
              <a:rPr lang="en-US" sz="1500" dirty="0"/>
              <a:t>  hosts: web</a:t>
            </a:r>
          </a:p>
          <a:p>
            <a:pPr lvl="1" algn="l" rtl="0"/>
            <a:r>
              <a:rPr lang="en-US" sz="1500" dirty="0"/>
              <a:t>  become: yes</a:t>
            </a:r>
          </a:p>
          <a:p>
            <a:pPr lvl="1" algn="l" rtl="0"/>
            <a:r>
              <a:rPr lang="en-US" sz="1500" dirty="0"/>
              <a:t>  </a:t>
            </a:r>
            <a:r>
              <a:rPr lang="en-US" sz="1500" dirty="0" err="1"/>
              <a:t>vars</a:t>
            </a:r>
            <a:r>
              <a:rPr lang="en-US" sz="1500" dirty="0"/>
              <a:t>:</a:t>
            </a:r>
          </a:p>
          <a:p>
            <a:pPr lvl="1" algn="l" rtl="0"/>
            <a:r>
              <a:rPr lang="en-US" sz="1500" dirty="0"/>
              <a:t>    </a:t>
            </a:r>
            <a:r>
              <a:rPr lang="en-US" sz="1500" dirty="0" err="1"/>
              <a:t>http_port</a:t>
            </a:r>
            <a:r>
              <a:rPr lang="en-US" sz="1500" dirty="0"/>
              <a:t>: 80</a:t>
            </a:r>
          </a:p>
          <a:p>
            <a:pPr lvl="1" algn="l" rtl="0"/>
            <a:endParaRPr lang="en-US" sz="1500" dirty="0"/>
          </a:p>
          <a:p>
            <a:pPr lvl="1" algn="l" rtl="0"/>
            <a:r>
              <a:rPr lang="en-US" sz="1500" dirty="0"/>
              <a:t>  tasks:</a:t>
            </a:r>
          </a:p>
          <a:p>
            <a:pPr lvl="1" algn="l" rtl="0"/>
            <a:r>
              <a:rPr lang="en-US" sz="1500" dirty="0"/>
              <a:t>  - name: Ensure </a:t>
            </a:r>
            <a:r>
              <a:rPr lang="en-US" sz="1500" dirty="0" err="1"/>
              <a:t>httpd</a:t>
            </a:r>
            <a:r>
              <a:rPr lang="en-US" sz="1500" dirty="0"/>
              <a:t> package is present</a:t>
            </a:r>
          </a:p>
          <a:p>
            <a:pPr lvl="1" algn="l" rtl="0"/>
            <a:r>
              <a:rPr lang="en-US" sz="1500" dirty="0"/>
              <a:t>    yum:</a:t>
            </a:r>
          </a:p>
          <a:p>
            <a:pPr lvl="1" algn="l" rtl="0"/>
            <a:r>
              <a:rPr lang="en-US" sz="1500" dirty="0"/>
              <a:t>      name: </a:t>
            </a:r>
            <a:r>
              <a:rPr lang="en-US" sz="1500" dirty="0" err="1"/>
              <a:t>httpd</a:t>
            </a:r>
            <a:endParaRPr lang="en-US" sz="1500" dirty="0"/>
          </a:p>
          <a:p>
            <a:pPr lvl="1" algn="l" rtl="0"/>
            <a:r>
              <a:rPr lang="en-US" sz="1500" dirty="0"/>
              <a:t>      state: latest</a:t>
            </a:r>
          </a:p>
          <a:p>
            <a:pPr lvl="1" algn="l" rtl="0"/>
            <a:endParaRPr lang="en-US" sz="1500" dirty="0"/>
          </a:p>
          <a:p>
            <a:pPr lvl="1" algn="l" rtl="0"/>
            <a:r>
              <a:rPr lang="en-US" sz="1500" dirty="0"/>
              <a:t>  - name: Ensure latest </a:t>
            </a:r>
            <a:r>
              <a:rPr lang="en-US" sz="1500" dirty="0" err="1"/>
              <a:t>index.html</a:t>
            </a:r>
            <a:r>
              <a:rPr lang="en-US" sz="1500" dirty="0"/>
              <a:t> file is present</a:t>
            </a:r>
          </a:p>
          <a:p>
            <a:pPr lvl="1" algn="l" rtl="0"/>
            <a:r>
              <a:rPr lang="en-US" sz="1500" dirty="0"/>
              <a:t>    copy:</a:t>
            </a:r>
          </a:p>
          <a:p>
            <a:pPr lvl="1" algn="l" rtl="0"/>
            <a:r>
              <a:rPr lang="en-US" sz="1500" dirty="0"/>
              <a:t>      </a:t>
            </a:r>
            <a:r>
              <a:rPr lang="en-US" sz="1500" dirty="0" err="1"/>
              <a:t>src</a:t>
            </a:r>
            <a:r>
              <a:rPr lang="en-US" sz="1500" dirty="0"/>
              <a:t>: files/</a:t>
            </a:r>
            <a:r>
              <a:rPr lang="en-US" sz="1500" dirty="0" err="1"/>
              <a:t>index.html</a:t>
            </a:r>
            <a:endParaRPr lang="en-US" sz="1500" dirty="0"/>
          </a:p>
          <a:p>
            <a:pPr algn="l" rtl="0"/>
            <a:endParaRPr lang="en-US" sz="1500" dirty="0"/>
          </a:p>
          <a:p>
            <a:pPr algn="l" rtl="0"/>
            <a:endParaRPr lang="en-US" sz="1100" b="1" i="1" dirty="0"/>
          </a:p>
        </p:txBody>
      </p:sp>
    </p:spTree>
    <p:extLst>
      <p:ext uri="{BB962C8B-B14F-4D97-AF65-F5344CB8AC3E}">
        <p14:creationId xmlns:p14="http://schemas.microsoft.com/office/powerpoint/2010/main" val="3402193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b="0" dirty="0"/>
              <a:t>IT automation</a:t>
            </a:r>
            <a:endParaRPr lang="en-US" dirty="0"/>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just" rtl="0"/>
            <a:r>
              <a:rPr lang="en-US" b="1" dirty="0"/>
              <a:t>IT automation</a:t>
            </a:r>
            <a:r>
              <a:rPr lang="en-US" dirty="0"/>
              <a:t> is – in its broader sense – the processes and software that help with the management of the IT infrastructure (servers, networking, and storage). In the current shift, we are supporting for a huge implementation of such processes and software.</a:t>
            </a:r>
          </a:p>
        </p:txBody>
      </p:sp>
    </p:spTree>
    <p:extLst>
      <p:ext uri="{BB962C8B-B14F-4D97-AF65-F5344CB8AC3E}">
        <p14:creationId xmlns:p14="http://schemas.microsoft.com/office/powerpoint/2010/main" val="3869037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Doing More with Playbooks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b="1" dirty="0"/>
              <a:t>Templates</a:t>
            </a:r>
          </a:p>
          <a:p>
            <a:pPr algn="l" rtl="0"/>
            <a:endParaRPr lang="en-US" dirty="0"/>
          </a:p>
          <a:p>
            <a:pPr algn="l" rtl="0"/>
            <a:r>
              <a:rPr lang="en-US" dirty="0"/>
              <a:t>Ansible embeds the </a:t>
            </a:r>
            <a:r>
              <a:rPr lang="en-US" dirty="0">
                <a:hlinkClick r:id="rId2"/>
              </a:rPr>
              <a:t>Jinja2 templating engine</a:t>
            </a:r>
            <a:r>
              <a:rPr lang="en-US" dirty="0"/>
              <a:t> that can be used to dynamically:</a:t>
            </a:r>
          </a:p>
          <a:p>
            <a:pPr algn="l" rtl="0"/>
            <a:endParaRPr lang="en-US" dirty="0"/>
          </a:p>
          <a:p>
            <a:pPr marL="342900" indent="-342900" algn="l" rtl="0">
              <a:buFont typeface="Arial" panose="020B0604020202020204" pitchFamily="34" charset="0"/>
              <a:buChar char="•"/>
            </a:pPr>
            <a:r>
              <a:rPr lang="en-US" dirty="0"/>
              <a:t>Set and modify play variables</a:t>
            </a:r>
          </a:p>
          <a:p>
            <a:pPr marL="342900" indent="-342900" algn="l" rtl="0">
              <a:buFont typeface="Arial" panose="020B0604020202020204" pitchFamily="34" charset="0"/>
              <a:buChar char="•"/>
            </a:pPr>
            <a:r>
              <a:rPr lang="en-US" dirty="0"/>
              <a:t>Conditional logic</a:t>
            </a:r>
          </a:p>
          <a:p>
            <a:pPr marL="342900" indent="-342900" algn="l" rtl="0">
              <a:buFont typeface="Arial" panose="020B0604020202020204" pitchFamily="34" charset="0"/>
              <a:buChar char="•"/>
            </a:pPr>
            <a:r>
              <a:rPr lang="en-US" dirty="0"/>
              <a:t>Generate files such as configurations from variables</a:t>
            </a:r>
          </a:p>
          <a:p>
            <a:pPr algn="l" rtl="0"/>
            <a:endParaRPr lang="en-US" sz="1100" b="1" i="1" dirty="0"/>
          </a:p>
        </p:txBody>
      </p:sp>
    </p:spTree>
    <p:extLst>
      <p:ext uri="{BB962C8B-B14F-4D97-AF65-F5344CB8AC3E}">
        <p14:creationId xmlns:p14="http://schemas.microsoft.com/office/powerpoint/2010/main" val="2323430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Doing More with Playbooks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b="1" dirty="0"/>
              <a:t>Loops</a:t>
            </a:r>
          </a:p>
          <a:p>
            <a:pPr algn="l" rtl="0"/>
            <a:endParaRPr lang="en-US" dirty="0"/>
          </a:p>
          <a:p>
            <a:pPr algn="l" rtl="0"/>
            <a:r>
              <a:rPr lang="en-US" dirty="0"/>
              <a:t>Loops can do one task on multiple things, such as create a lot of users, install a lot of packages, or repeat a polling step until a certain result is reached.</a:t>
            </a:r>
          </a:p>
          <a:p>
            <a:pPr algn="l" rtl="0"/>
            <a:endParaRPr lang="en-US" dirty="0"/>
          </a:p>
          <a:p>
            <a:pPr lvl="1" algn="l" rtl="0"/>
            <a:r>
              <a:rPr lang="en-US" sz="1600" dirty="0"/>
              <a:t>- yum:</a:t>
            </a:r>
          </a:p>
          <a:p>
            <a:pPr lvl="1" algn="l" rtl="0"/>
            <a:r>
              <a:rPr lang="en-US" sz="1600" dirty="0"/>
              <a:t>    name: </a:t>
            </a:r>
            <a:r>
              <a:rPr lang="en-US" sz="1600" b="1" dirty="0"/>
              <a:t>"{{ item }}"</a:t>
            </a:r>
          </a:p>
          <a:p>
            <a:pPr lvl="1" algn="l" rtl="0"/>
            <a:r>
              <a:rPr lang="en-US" sz="1600" dirty="0"/>
              <a:t>    state: latest</a:t>
            </a:r>
          </a:p>
          <a:p>
            <a:pPr lvl="1" algn="l" rtl="0"/>
            <a:r>
              <a:rPr lang="en-US" sz="1600" dirty="0"/>
              <a:t>  </a:t>
            </a:r>
            <a:r>
              <a:rPr lang="en-US" sz="1600" b="1" dirty="0" err="1"/>
              <a:t>with_items</a:t>
            </a:r>
            <a:r>
              <a:rPr lang="en-US" sz="1600" dirty="0"/>
              <a:t>:</a:t>
            </a:r>
          </a:p>
          <a:p>
            <a:pPr lvl="1" algn="l" rtl="0"/>
            <a:r>
              <a:rPr lang="en-US" sz="1600" dirty="0"/>
              <a:t>  - </a:t>
            </a:r>
            <a:r>
              <a:rPr lang="en-US" sz="1600" dirty="0" err="1"/>
              <a:t>httpd</a:t>
            </a:r>
            <a:endParaRPr lang="en-US" sz="1600" dirty="0"/>
          </a:p>
          <a:p>
            <a:pPr lvl="1" algn="l" rtl="0"/>
            <a:r>
              <a:rPr lang="en-US" sz="1600" dirty="0"/>
              <a:t>  - </a:t>
            </a:r>
            <a:r>
              <a:rPr lang="en-US" sz="1600" dirty="0" err="1"/>
              <a:t>mod_wsgi</a:t>
            </a:r>
            <a:endParaRPr lang="en-US" sz="1600" dirty="0"/>
          </a:p>
          <a:p>
            <a:pPr algn="l" rtl="0"/>
            <a:endParaRPr lang="en-US" dirty="0"/>
          </a:p>
        </p:txBody>
      </p:sp>
    </p:spTree>
    <p:extLst>
      <p:ext uri="{BB962C8B-B14F-4D97-AF65-F5344CB8AC3E}">
        <p14:creationId xmlns:p14="http://schemas.microsoft.com/office/powerpoint/2010/main" val="1360312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Doing More with Playbooks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b="1" dirty="0"/>
              <a:t>Conditionals</a:t>
            </a:r>
          </a:p>
          <a:p>
            <a:pPr algn="l" rtl="0"/>
            <a:endParaRPr lang="en-US" b="1" dirty="0"/>
          </a:p>
          <a:p>
            <a:pPr algn="l" rtl="0"/>
            <a:r>
              <a:rPr lang="en-US" dirty="0"/>
              <a:t>Ansible supports the conditional execution of a task based on the run-time evaluation of variable, fact, or previous task result.</a:t>
            </a:r>
          </a:p>
          <a:p>
            <a:pPr algn="l" rtl="0"/>
            <a:endParaRPr lang="en-US" dirty="0"/>
          </a:p>
          <a:p>
            <a:pPr lvl="1" algn="l" rtl="0"/>
            <a:r>
              <a:rPr lang="en-US" sz="1800" i="1" dirty="0"/>
              <a:t>- yum:</a:t>
            </a:r>
          </a:p>
          <a:p>
            <a:pPr lvl="1" algn="l" rtl="0"/>
            <a:r>
              <a:rPr lang="en-US" sz="1800" i="1" dirty="0"/>
              <a:t>    name: </a:t>
            </a:r>
            <a:r>
              <a:rPr lang="en-US" sz="1800" i="1" dirty="0" err="1"/>
              <a:t>httpd</a:t>
            </a:r>
            <a:endParaRPr lang="en-US" sz="1800" i="1" dirty="0"/>
          </a:p>
          <a:p>
            <a:pPr lvl="1" algn="l" rtl="0"/>
            <a:r>
              <a:rPr lang="en-US" sz="1800" i="1" dirty="0"/>
              <a:t>    state: latest</a:t>
            </a:r>
          </a:p>
          <a:p>
            <a:pPr lvl="1" algn="l" rtl="0"/>
            <a:r>
              <a:rPr lang="en-US" sz="1800" i="1" dirty="0"/>
              <a:t>  </a:t>
            </a:r>
            <a:r>
              <a:rPr lang="en-US" sz="1800" b="1" i="1" dirty="0"/>
              <a:t>when</a:t>
            </a:r>
            <a:r>
              <a:rPr lang="en-US" sz="1800" i="1" dirty="0"/>
              <a:t>: </a:t>
            </a:r>
            <a:r>
              <a:rPr lang="en-US" sz="1800" i="1" dirty="0" err="1"/>
              <a:t>ansible_os_family</a:t>
            </a:r>
            <a:r>
              <a:rPr lang="en-US" sz="1800" i="1" dirty="0"/>
              <a:t> == "RedHat"</a:t>
            </a:r>
          </a:p>
          <a:p>
            <a:pPr algn="l" rtl="0"/>
            <a:endParaRPr lang="en-US" dirty="0"/>
          </a:p>
        </p:txBody>
      </p:sp>
    </p:spTree>
    <p:extLst>
      <p:ext uri="{BB962C8B-B14F-4D97-AF65-F5344CB8AC3E}">
        <p14:creationId xmlns:p14="http://schemas.microsoft.com/office/powerpoint/2010/main" val="118329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Doing More with Playbooks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b="1" dirty="0"/>
              <a:t>Tags</a:t>
            </a:r>
          </a:p>
          <a:p>
            <a:pPr algn="l" rtl="0"/>
            <a:endParaRPr lang="en-US" b="1" dirty="0"/>
          </a:p>
          <a:p>
            <a:pPr algn="l" rtl="0"/>
            <a:r>
              <a:rPr lang="en-US" dirty="0"/>
              <a:t>Tags are useful to be able to run a subset of a playbook on-demand.</a:t>
            </a:r>
          </a:p>
          <a:p>
            <a:pPr algn="l" rtl="0"/>
            <a:endParaRPr lang="en-US" dirty="0"/>
          </a:p>
          <a:p>
            <a:pPr lvl="1" algn="l" rtl="0"/>
            <a:r>
              <a:rPr lang="en-US" sz="1600" dirty="0"/>
              <a:t>- yum:</a:t>
            </a:r>
          </a:p>
          <a:p>
            <a:pPr lvl="1" algn="l" rtl="0"/>
            <a:r>
              <a:rPr lang="en-US" sz="1600" dirty="0"/>
              <a:t>    name: "{{ item }}"</a:t>
            </a:r>
          </a:p>
          <a:p>
            <a:pPr lvl="1" algn="l" rtl="0"/>
            <a:r>
              <a:rPr lang="en-US" sz="1600" dirty="0"/>
              <a:t>    state: latest</a:t>
            </a:r>
          </a:p>
          <a:p>
            <a:pPr lvl="1" algn="l" rtl="0"/>
            <a:r>
              <a:rPr lang="en-US" sz="1600" dirty="0"/>
              <a:t>  </a:t>
            </a:r>
            <a:r>
              <a:rPr lang="en-US" sz="1600" dirty="0" err="1"/>
              <a:t>with_items</a:t>
            </a:r>
            <a:r>
              <a:rPr lang="en-US" sz="1600" dirty="0"/>
              <a:t>:</a:t>
            </a:r>
          </a:p>
          <a:p>
            <a:pPr lvl="1" algn="l" rtl="0"/>
            <a:r>
              <a:rPr lang="en-US" sz="1600" dirty="0"/>
              <a:t>  - </a:t>
            </a:r>
            <a:r>
              <a:rPr lang="en-US" sz="1600" dirty="0" err="1"/>
              <a:t>httpd</a:t>
            </a:r>
            <a:endParaRPr lang="en-US" sz="1600" dirty="0"/>
          </a:p>
          <a:p>
            <a:pPr lvl="1" algn="l" rtl="0"/>
            <a:r>
              <a:rPr lang="en-US" sz="1600" dirty="0"/>
              <a:t>  - </a:t>
            </a:r>
            <a:r>
              <a:rPr lang="en-US" sz="1600" dirty="0" err="1"/>
              <a:t>mod_wsgi</a:t>
            </a:r>
            <a:endParaRPr lang="en-US" sz="1600" dirty="0"/>
          </a:p>
          <a:p>
            <a:pPr lvl="1" algn="l" rtl="0"/>
            <a:r>
              <a:rPr lang="en-US" sz="1600" dirty="0"/>
              <a:t>  </a:t>
            </a:r>
            <a:r>
              <a:rPr lang="en-US" sz="1600" b="1" dirty="0"/>
              <a:t>tags:</a:t>
            </a:r>
          </a:p>
          <a:p>
            <a:pPr lvl="1" algn="l" rtl="0"/>
            <a:r>
              <a:rPr lang="en-US" sz="1600" dirty="0"/>
              <a:t>     - packages</a:t>
            </a:r>
            <a:endParaRPr lang="en-US" sz="2400" dirty="0"/>
          </a:p>
        </p:txBody>
      </p:sp>
    </p:spTree>
    <p:extLst>
      <p:ext uri="{BB962C8B-B14F-4D97-AF65-F5344CB8AC3E}">
        <p14:creationId xmlns:p14="http://schemas.microsoft.com/office/powerpoint/2010/main" val="48926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Doing More with Playbooks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b="1" dirty="0"/>
              <a:t>Blocks</a:t>
            </a:r>
          </a:p>
          <a:p>
            <a:pPr algn="l" rtl="0"/>
            <a:endParaRPr lang="en-US" sz="1400" b="1" dirty="0"/>
          </a:p>
          <a:p>
            <a:pPr algn="l" rtl="0"/>
            <a:r>
              <a:rPr lang="en-US" dirty="0"/>
              <a:t>Blocks cut down on repetitive task directives, allow for logical grouping of tasks and even in play error handling.</a:t>
            </a:r>
          </a:p>
          <a:p>
            <a:pPr algn="l" rtl="0"/>
            <a:endParaRPr lang="en-US" dirty="0"/>
          </a:p>
          <a:p>
            <a:pPr lvl="1" algn="l" rtl="0"/>
            <a:r>
              <a:rPr lang="en-US" sz="1200" b="1" dirty="0"/>
              <a:t>- block:</a:t>
            </a:r>
            <a:endParaRPr lang="en-US" sz="900" b="1" dirty="0"/>
          </a:p>
          <a:p>
            <a:pPr lvl="1" algn="l" rtl="0"/>
            <a:r>
              <a:rPr lang="en-US" sz="1200" dirty="0"/>
              <a:t>  - yum:</a:t>
            </a:r>
          </a:p>
          <a:p>
            <a:pPr lvl="1" algn="l" rtl="0"/>
            <a:r>
              <a:rPr lang="en-US" sz="1200" dirty="0"/>
              <a:t>      name: "{{ item }}"</a:t>
            </a:r>
          </a:p>
          <a:p>
            <a:pPr lvl="1" algn="l" rtl="0"/>
            <a:r>
              <a:rPr lang="en-US" sz="1200" dirty="0"/>
              <a:t>      state: latest</a:t>
            </a:r>
          </a:p>
          <a:p>
            <a:pPr lvl="1" algn="l" rtl="0"/>
            <a:r>
              <a:rPr lang="en-US" sz="1200" dirty="0"/>
              <a:t>    </a:t>
            </a:r>
            <a:r>
              <a:rPr lang="en-US" sz="1200" dirty="0" err="1"/>
              <a:t>with_items</a:t>
            </a:r>
            <a:r>
              <a:rPr lang="en-US" sz="1200" dirty="0"/>
              <a:t>:</a:t>
            </a:r>
          </a:p>
          <a:p>
            <a:pPr lvl="1" algn="l" rtl="0"/>
            <a:r>
              <a:rPr lang="en-US" sz="1200" dirty="0"/>
              <a:t>    - </a:t>
            </a:r>
            <a:r>
              <a:rPr lang="en-US" sz="1200" dirty="0" err="1"/>
              <a:t>httpd</a:t>
            </a:r>
            <a:endParaRPr lang="en-US" sz="1200" dirty="0"/>
          </a:p>
          <a:p>
            <a:pPr lvl="1" algn="l" rtl="0"/>
            <a:r>
              <a:rPr lang="en-US" sz="1200" dirty="0"/>
              <a:t>    - </a:t>
            </a:r>
            <a:r>
              <a:rPr lang="en-US" sz="1200" dirty="0" err="1"/>
              <a:t>mod_wsgi</a:t>
            </a:r>
            <a:endParaRPr lang="en-US" sz="1200" dirty="0"/>
          </a:p>
          <a:p>
            <a:pPr lvl="1" algn="l" rtl="0"/>
            <a:br>
              <a:rPr lang="en-US" sz="1200" dirty="0"/>
            </a:br>
            <a:endParaRPr lang="en-US" sz="1200" dirty="0"/>
          </a:p>
          <a:p>
            <a:pPr lvl="1" algn="l" rtl="0"/>
            <a:r>
              <a:rPr lang="en-US" sz="1200" dirty="0"/>
              <a:t>  - template:</a:t>
            </a:r>
          </a:p>
          <a:p>
            <a:pPr lvl="1" algn="l" rtl="0"/>
            <a:r>
              <a:rPr lang="en-US" sz="1200" dirty="0"/>
              <a:t>      </a:t>
            </a:r>
            <a:r>
              <a:rPr lang="en-US" sz="1200" dirty="0" err="1"/>
              <a:t>src</a:t>
            </a:r>
            <a:r>
              <a:rPr lang="en-US" sz="1200" dirty="0"/>
              <a:t>: templates/httpd.conf.j2</a:t>
            </a:r>
          </a:p>
          <a:p>
            <a:pPr lvl="1" algn="l" rtl="0"/>
            <a:r>
              <a:rPr lang="en-US" sz="1200" dirty="0"/>
              <a:t>      </a:t>
            </a:r>
            <a:r>
              <a:rPr lang="en-US" sz="1200" dirty="0" err="1"/>
              <a:t>dest</a:t>
            </a:r>
            <a:r>
              <a:rPr lang="en-US" sz="1200" dirty="0"/>
              <a:t>: /</a:t>
            </a:r>
            <a:r>
              <a:rPr lang="en-US" sz="1200" dirty="0" err="1"/>
              <a:t>etc</a:t>
            </a:r>
            <a:r>
              <a:rPr lang="en-US" sz="1200" dirty="0"/>
              <a:t>/</a:t>
            </a:r>
            <a:r>
              <a:rPr lang="en-US" sz="1200" dirty="0" err="1"/>
              <a:t>httpd</a:t>
            </a:r>
            <a:r>
              <a:rPr lang="en-US" sz="1200" dirty="0"/>
              <a:t>/</a:t>
            </a:r>
            <a:r>
              <a:rPr lang="en-US" sz="1200" dirty="0" err="1"/>
              <a:t>conf</a:t>
            </a:r>
            <a:r>
              <a:rPr lang="en-US" sz="1200" dirty="0"/>
              <a:t>/</a:t>
            </a:r>
            <a:r>
              <a:rPr lang="en-US" sz="1200" dirty="0" err="1"/>
              <a:t>httpd.conf</a:t>
            </a:r>
            <a:endParaRPr lang="en-US" sz="1200" dirty="0"/>
          </a:p>
          <a:p>
            <a:pPr lvl="1" algn="l" rtl="0"/>
            <a:r>
              <a:rPr lang="en-US" sz="1200" dirty="0"/>
              <a:t>  when: </a:t>
            </a:r>
            <a:r>
              <a:rPr lang="en-US" sz="1200" dirty="0" err="1"/>
              <a:t>ansible_os_family</a:t>
            </a:r>
            <a:r>
              <a:rPr lang="en-US" sz="1200" dirty="0"/>
              <a:t> == "RedHat"</a:t>
            </a:r>
          </a:p>
          <a:p>
            <a:pPr algn="l" rtl="0"/>
            <a:endParaRPr lang="en-US" dirty="0"/>
          </a:p>
        </p:txBody>
      </p:sp>
    </p:spTree>
    <p:extLst>
      <p:ext uri="{BB962C8B-B14F-4D97-AF65-F5344CB8AC3E}">
        <p14:creationId xmlns:p14="http://schemas.microsoft.com/office/powerpoint/2010/main" val="4105863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Roles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r>
              <a:rPr lang="en-US" sz="2200" b="1" dirty="0"/>
              <a:t>Roles</a:t>
            </a:r>
            <a:r>
              <a:rPr lang="en-US" sz="2200" dirty="0"/>
              <a:t> are packages of closely related Ansible content that can be shared more easily than plays alone.</a:t>
            </a:r>
          </a:p>
          <a:p>
            <a:pPr marL="800100" lvl="1" indent="-342900" algn="l" rtl="0">
              <a:lnSpc>
                <a:spcPct val="150000"/>
              </a:lnSpc>
              <a:buFont typeface="Arial" panose="020B0604020202020204" pitchFamily="34" charset="0"/>
              <a:buChar char="•"/>
            </a:pPr>
            <a:r>
              <a:rPr lang="en-US" sz="2200" dirty="0"/>
              <a:t>Improves readability and maintainability of complex plays</a:t>
            </a:r>
          </a:p>
          <a:p>
            <a:pPr marL="800100" lvl="1" indent="-342900" algn="l" rtl="0">
              <a:lnSpc>
                <a:spcPct val="150000"/>
              </a:lnSpc>
              <a:buFont typeface="Arial" panose="020B0604020202020204" pitchFamily="34" charset="0"/>
              <a:buChar char="•"/>
            </a:pPr>
            <a:r>
              <a:rPr lang="en-US" sz="2200" dirty="0"/>
              <a:t>Eases sharing, reuse and standardization of automation processes</a:t>
            </a:r>
          </a:p>
          <a:p>
            <a:pPr marL="800100" lvl="1" indent="-342900" algn="l" rtl="0">
              <a:lnSpc>
                <a:spcPct val="150000"/>
              </a:lnSpc>
              <a:buFont typeface="Arial" panose="020B0604020202020204" pitchFamily="34" charset="0"/>
              <a:buChar char="•"/>
            </a:pPr>
            <a:r>
              <a:rPr lang="en-US" sz="2200" dirty="0"/>
              <a:t>Enables Ansible content to exist independently of playbooks, projects -- even organizations</a:t>
            </a:r>
          </a:p>
          <a:p>
            <a:pPr marL="800100" lvl="1" indent="-342900" algn="l" rtl="0">
              <a:lnSpc>
                <a:spcPct val="150000"/>
              </a:lnSpc>
              <a:buFont typeface="Arial" panose="020B0604020202020204" pitchFamily="34" charset="0"/>
              <a:buChar char="•"/>
            </a:pPr>
            <a:r>
              <a:rPr lang="en-US" sz="2200" dirty="0"/>
              <a:t>Provides functional conveniences such as file path resolution and default values</a:t>
            </a:r>
          </a:p>
          <a:p>
            <a:pPr algn="l" rtl="0"/>
            <a:endParaRPr lang="en-US" sz="2200" dirty="0"/>
          </a:p>
        </p:txBody>
      </p:sp>
    </p:spTree>
    <p:extLst>
      <p:ext uri="{BB962C8B-B14F-4D97-AF65-F5344CB8AC3E}">
        <p14:creationId xmlns:p14="http://schemas.microsoft.com/office/powerpoint/2010/main" val="3538281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Ansible Galaxy</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endParaRPr lang="en-US" dirty="0"/>
          </a:p>
          <a:p>
            <a:pPr algn="l" rtl="0"/>
            <a:r>
              <a:rPr lang="en-US" dirty="0"/>
              <a:t>Ansible Galaxy is a hub for finding, reusing and sharing Ansible content including roles.</a:t>
            </a:r>
          </a:p>
          <a:p>
            <a:pPr algn="l" rtl="0"/>
            <a:endParaRPr lang="en-US" dirty="0"/>
          </a:p>
          <a:p>
            <a:pPr algn="l" rtl="0"/>
            <a:r>
              <a:rPr lang="en-US" dirty="0"/>
              <a:t>Jump-start your automation project with content contributed and reviewed by the Ansible community.</a:t>
            </a:r>
          </a:p>
          <a:p>
            <a:pPr algn="l" rtl="0"/>
            <a:endParaRPr lang="en-US" dirty="0"/>
          </a:p>
          <a:p>
            <a:pPr algn="l" rtl="0"/>
            <a:r>
              <a:rPr lang="en-US" b="1" dirty="0">
                <a:hlinkClick r:id="rId2"/>
              </a:rPr>
              <a:t>http://galaxy.ansible.com</a:t>
            </a:r>
            <a:endParaRPr lang="en-US" b="1" dirty="0"/>
          </a:p>
          <a:p>
            <a:pPr algn="l" rtl="0"/>
            <a:endParaRPr lang="en-US" dirty="0"/>
          </a:p>
          <a:p>
            <a:pPr algn="l" rtl="0"/>
            <a:endParaRPr lang="en-US" dirty="0"/>
          </a:p>
        </p:txBody>
      </p:sp>
    </p:spTree>
    <p:extLst>
      <p:ext uri="{BB962C8B-B14F-4D97-AF65-F5344CB8AC3E}">
        <p14:creationId xmlns:p14="http://schemas.microsoft.com/office/powerpoint/2010/main" val="4192947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Ansible Galaxy</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endParaRPr lang="en-US" dirty="0"/>
          </a:p>
          <a:p>
            <a:pPr algn="l" rtl="0"/>
            <a:r>
              <a:rPr lang="en-US" sz="1800" i="1" dirty="0"/>
              <a:t>To install your first ansible role, please run:</a:t>
            </a:r>
          </a:p>
          <a:p>
            <a:pPr lvl="1" algn="l" rtl="0"/>
            <a:r>
              <a:rPr lang="en-US" sz="1800" i="1" dirty="0"/>
              <a:t>&gt;</a:t>
            </a:r>
            <a:r>
              <a:rPr lang="en-US" sz="1800" b="1" i="1" dirty="0"/>
              <a:t>ansible-galaxy install </a:t>
            </a:r>
            <a:r>
              <a:rPr lang="en-US" sz="1800" b="1" i="1" dirty="0" err="1"/>
              <a:t>jdauphant.nginx</a:t>
            </a:r>
            <a:endParaRPr lang="en-US" sz="1800" b="1" i="1" dirty="0"/>
          </a:p>
          <a:p>
            <a:pPr lvl="2" algn="l" rtl="0"/>
            <a:r>
              <a:rPr lang="en-US" sz="1800" i="1" dirty="0"/>
              <a:t>*- This role installs and configures the </a:t>
            </a:r>
            <a:r>
              <a:rPr lang="en-US" sz="1800" i="1" dirty="0" err="1"/>
              <a:t>nginx</a:t>
            </a:r>
            <a:r>
              <a:rPr lang="en-US" sz="1800" i="1" dirty="0"/>
              <a:t> web server</a:t>
            </a:r>
          </a:p>
          <a:p>
            <a:pPr algn="l" rtl="0"/>
            <a:endParaRPr lang="en-US" sz="1800" i="1" dirty="0"/>
          </a:p>
          <a:p>
            <a:pPr algn="l" rtl="0"/>
            <a:r>
              <a:rPr lang="en-US" sz="1800" i="1" dirty="0"/>
              <a:t>The output should say like this:</a:t>
            </a:r>
          </a:p>
          <a:p>
            <a:pPr marL="742950" lvl="1" indent="-285750" algn="l" rtl="0">
              <a:spcBef>
                <a:spcPts val="600"/>
              </a:spcBef>
              <a:spcAft>
                <a:spcPts val="0"/>
              </a:spcAft>
              <a:buFontTx/>
              <a:buChar char="-"/>
            </a:pPr>
            <a:r>
              <a:rPr lang="en-US" sz="1800" b="1" i="1" dirty="0"/>
              <a:t>downloading role '</a:t>
            </a:r>
            <a:r>
              <a:rPr lang="en-US" sz="1800" b="1" i="1" dirty="0" err="1"/>
              <a:t>nginx</a:t>
            </a:r>
            <a:r>
              <a:rPr lang="en-US" sz="1800" b="1" i="1" dirty="0"/>
              <a:t>', owned by </a:t>
            </a:r>
            <a:r>
              <a:rPr lang="en-US" sz="1800" b="1" i="1" dirty="0" err="1"/>
              <a:t>jdauphant</a:t>
            </a:r>
            <a:r>
              <a:rPr lang="en-US" sz="1800" b="1" i="1" dirty="0"/>
              <a:t> </a:t>
            </a:r>
          </a:p>
          <a:p>
            <a:pPr marL="742950" lvl="1" indent="-285750" algn="l" rtl="0">
              <a:spcBef>
                <a:spcPts val="600"/>
              </a:spcBef>
              <a:spcAft>
                <a:spcPts val="0"/>
              </a:spcAft>
              <a:buFontTx/>
              <a:buChar char="-"/>
            </a:pPr>
            <a:r>
              <a:rPr lang="en-US" sz="1800" b="1" i="1" dirty="0"/>
              <a:t>downloading role from https://</a:t>
            </a:r>
            <a:r>
              <a:rPr lang="en-US" sz="1800" b="1" i="1" dirty="0" err="1"/>
              <a:t>github.com</a:t>
            </a:r>
            <a:r>
              <a:rPr lang="en-US" sz="1800" b="1" i="1" dirty="0"/>
              <a:t>/</a:t>
            </a:r>
            <a:r>
              <a:rPr lang="en-US" sz="1800" b="1" i="1" dirty="0" err="1"/>
              <a:t>jdauphant</a:t>
            </a:r>
            <a:r>
              <a:rPr lang="en-US" sz="1800" b="1" i="1" dirty="0"/>
              <a:t>/ansible-role-</a:t>
            </a:r>
            <a:r>
              <a:rPr lang="en-US" sz="1800" b="1" i="1" dirty="0" err="1"/>
              <a:t>nginx</a:t>
            </a:r>
            <a:r>
              <a:rPr lang="en-US" sz="1800" b="1" i="1" dirty="0"/>
              <a:t>/archive/v2.18.1.tar.gz </a:t>
            </a:r>
          </a:p>
          <a:p>
            <a:pPr marL="742950" lvl="1" indent="-285750" algn="l" rtl="0">
              <a:spcBef>
                <a:spcPts val="600"/>
              </a:spcBef>
              <a:spcAft>
                <a:spcPts val="0"/>
              </a:spcAft>
              <a:buFontTx/>
              <a:buChar char="-"/>
            </a:pPr>
            <a:r>
              <a:rPr lang="en-US" sz="1800" b="1" i="1" dirty="0"/>
              <a:t>extracting </a:t>
            </a:r>
            <a:r>
              <a:rPr lang="en-US" sz="1800" b="1" i="1" dirty="0" err="1"/>
              <a:t>jdauphant.nginx</a:t>
            </a:r>
            <a:r>
              <a:rPr lang="en-US" sz="1800" b="1" i="1" dirty="0"/>
              <a:t> to /home/ubuntu/.ansible/roles/</a:t>
            </a:r>
            <a:r>
              <a:rPr lang="en-US" sz="1800" b="1" i="1" dirty="0" err="1"/>
              <a:t>jdauphant.nginx</a:t>
            </a:r>
            <a:r>
              <a:rPr lang="en-US" sz="1800" b="1" i="1" dirty="0"/>
              <a:t> </a:t>
            </a:r>
          </a:p>
          <a:p>
            <a:pPr marL="742950" lvl="1" indent="-285750" algn="l" rtl="0">
              <a:spcBef>
                <a:spcPts val="600"/>
              </a:spcBef>
              <a:spcAft>
                <a:spcPts val="0"/>
              </a:spcAft>
              <a:buFontTx/>
              <a:buChar char="-"/>
            </a:pPr>
            <a:r>
              <a:rPr lang="en-US" sz="1800" b="1" i="1" dirty="0"/>
              <a:t> </a:t>
            </a:r>
            <a:r>
              <a:rPr lang="en-US" sz="1800" b="1" i="1" dirty="0" err="1"/>
              <a:t>jdauphant.nginx</a:t>
            </a:r>
            <a:r>
              <a:rPr lang="en-US" sz="1800" b="1" i="1" dirty="0"/>
              <a:t> (v2.18.1) was installed successfully</a:t>
            </a:r>
          </a:p>
          <a:p>
            <a:pPr lvl="1" algn="l" rtl="0">
              <a:spcBef>
                <a:spcPts val="600"/>
              </a:spcBef>
              <a:spcAft>
                <a:spcPts val="0"/>
              </a:spcAft>
            </a:pPr>
            <a:endParaRPr lang="en-US" sz="1800" b="1" i="1" dirty="0"/>
          </a:p>
          <a:p>
            <a:pPr algn="l" rtl="0"/>
            <a:r>
              <a:rPr lang="en-US" sz="1800" i="1" dirty="0"/>
              <a:t>See the role there: </a:t>
            </a:r>
            <a:r>
              <a:rPr lang="en-US" sz="1800" b="1" i="1" dirty="0"/>
              <a:t>/home/ubuntu/.ansible/roles</a:t>
            </a:r>
          </a:p>
        </p:txBody>
      </p:sp>
      <p:pic>
        <p:nvPicPr>
          <p:cNvPr id="4" name="Picture 3">
            <a:extLst>
              <a:ext uri="{FF2B5EF4-FFF2-40B4-BE49-F238E27FC236}">
                <a16:creationId xmlns:a16="http://schemas.microsoft.com/office/drawing/2014/main" id="{58B53847-E6AB-644B-B936-4970C1513D78}"/>
              </a:ext>
            </a:extLst>
          </p:cNvPr>
          <p:cNvPicPr>
            <a:picLocks noChangeAspect="1"/>
          </p:cNvPicPr>
          <p:nvPr/>
        </p:nvPicPr>
        <p:blipFill>
          <a:blip r:embed="rId2"/>
          <a:stretch>
            <a:fillRect/>
          </a:stretch>
        </p:blipFill>
        <p:spPr>
          <a:xfrm>
            <a:off x="460917" y="1484784"/>
            <a:ext cx="609600" cy="363940"/>
          </a:xfrm>
          <a:prstGeom prst="rect">
            <a:avLst/>
          </a:prstGeom>
        </p:spPr>
      </p:pic>
    </p:spTree>
    <p:extLst>
      <p:ext uri="{BB962C8B-B14F-4D97-AF65-F5344CB8AC3E}">
        <p14:creationId xmlns:p14="http://schemas.microsoft.com/office/powerpoint/2010/main" val="3558510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Ansible Galaxy</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endParaRPr lang="en-US" dirty="0"/>
          </a:p>
          <a:p>
            <a:pPr algn="l" rtl="0"/>
            <a:r>
              <a:rPr lang="en-US" sz="1800" i="1" dirty="0"/>
              <a:t>To use the just installed role, please create the following playbook:</a:t>
            </a:r>
          </a:p>
          <a:p>
            <a:pPr lvl="1" algn="l" rtl="0"/>
            <a:r>
              <a:rPr lang="en-US" sz="1800" i="1" dirty="0"/>
              <a:t>&gt;</a:t>
            </a:r>
            <a:r>
              <a:rPr lang="en-US" sz="1800" b="1" i="1" dirty="0"/>
              <a:t>vi /home/ubuntu/</a:t>
            </a:r>
            <a:r>
              <a:rPr lang="en-US" sz="1800" b="1" i="1" dirty="0" err="1"/>
              <a:t>my_first_playbook.yml</a:t>
            </a:r>
            <a:endParaRPr lang="en-US" sz="1800" b="1" i="1" dirty="0"/>
          </a:p>
          <a:p>
            <a:pPr algn="l" rtl="0"/>
            <a:endParaRPr lang="en-US" sz="900" i="1" dirty="0"/>
          </a:p>
          <a:p>
            <a:pPr lvl="1" algn="l" rtl="0"/>
            <a:r>
              <a:rPr lang="en-US" sz="1200" dirty="0"/>
              <a:t>- hosts: localhost</a:t>
            </a:r>
          </a:p>
          <a:p>
            <a:pPr lvl="1" algn="l" rtl="0"/>
            <a:r>
              <a:rPr lang="en-US" sz="1200" dirty="0"/>
              <a:t>  roles:</a:t>
            </a:r>
          </a:p>
          <a:p>
            <a:pPr lvl="1" algn="l" rtl="0"/>
            <a:r>
              <a:rPr lang="en-US" sz="1200" dirty="0"/>
              <a:t>  - role: </a:t>
            </a:r>
            <a:r>
              <a:rPr lang="en-US" sz="1200" b="1" dirty="0" err="1"/>
              <a:t>jdauphant.nginx</a:t>
            </a:r>
            <a:endParaRPr lang="en-US" sz="1200" b="1" dirty="0"/>
          </a:p>
          <a:p>
            <a:pPr lvl="1" algn="l" rtl="0"/>
            <a:r>
              <a:rPr lang="en-US" sz="1200" dirty="0"/>
              <a:t>    </a:t>
            </a:r>
            <a:r>
              <a:rPr lang="en-US" sz="1200" dirty="0" err="1"/>
              <a:t>nginx_http_params</a:t>
            </a:r>
            <a:r>
              <a:rPr lang="en-US" sz="1200" dirty="0"/>
              <a:t>:</a:t>
            </a:r>
          </a:p>
          <a:p>
            <a:pPr lvl="1" algn="l" rtl="0"/>
            <a:r>
              <a:rPr lang="en-US" sz="1200" dirty="0"/>
              <a:t>      - </a:t>
            </a:r>
            <a:r>
              <a:rPr lang="en-US" sz="1200" dirty="0" err="1"/>
              <a:t>sendfile</a:t>
            </a:r>
            <a:r>
              <a:rPr lang="en-US" sz="1200" dirty="0"/>
              <a:t> "on"</a:t>
            </a:r>
          </a:p>
          <a:p>
            <a:pPr lvl="1" algn="l" rtl="0"/>
            <a:r>
              <a:rPr lang="en-US" sz="1200" dirty="0"/>
              <a:t>      - </a:t>
            </a:r>
            <a:r>
              <a:rPr lang="en-US" sz="1200" dirty="0" err="1"/>
              <a:t>access_log</a:t>
            </a:r>
            <a:r>
              <a:rPr lang="en-US" sz="1200" dirty="0"/>
              <a:t> "/</a:t>
            </a:r>
            <a:r>
              <a:rPr lang="en-US" sz="1200" dirty="0" err="1"/>
              <a:t>var</a:t>
            </a:r>
            <a:r>
              <a:rPr lang="en-US" sz="1200" dirty="0"/>
              <a:t>/log/</a:t>
            </a:r>
            <a:r>
              <a:rPr lang="en-US" sz="1200" dirty="0" err="1"/>
              <a:t>nginx</a:t>
            </a:r>
            <a:r>
              <a:rPr lang="en-US" sz="1200" dirty="0"/>
              <a:t>/</a:t>
            </a:r>
            <a:r>
              <a:rPr lang="en-US" sz="1200" dirty="0" err="1"/>
              <a:t>access.log</a:t>
            </a:r>
            <a:r>
              <a:rPr lang="en-US" sz="1200" dirty="0"/>
              <a:t>"</a:t>
            </a:r>
          </a:p>
          <a:p>
            <a:pPr lvl="1" algn="l" rtl="0"/>
            <a:r>
              <a:rPr lang="en-US" sz="1200" dirty="0"/>
              <a:t>    </a:t>
            </a:r>
            <a:r>
              <a:rPr lang="en-US" sz="1200" dirty="0" err="1"/>
              <a:t>nginx_sites</a:t>
            </a:r>
            <a:r>
              <a:rPr lang="en-US" sz="1200" dirty="0"/>
              <a:t>:</a:t>
            </a:r>
          </a:p>
          <a:p>
            <a:pPr lvl="1" algn="l" rtl="0"/>
            <a:r>
              <a:rPr lang="en-US" sz="1200" dirty="0"/>
              <a:t>      default:</a:t>
            </a:r>
          </a:p>
          <a:p>
            <a:pPr lvl="1" algn="l" rtl="0"/>
            <a:r>
              <a:rPr lang="en-US" sz="1200" dirty="0"/>
              <a:t>        - </a:t>
            </a:r>
            <a:r>
              <a:rPr lang="en-US" sz="1200" b="1" dirty="0"/>
              <a:t>listen 8089</a:t>
            </a:r>
          </a:p>
          <a:p>
            <a:pPr lvl="1" algn="l" rtl="0"/>
            <a:endParaRPr lang="en-US" sz="1100" b="1" dirty="0"/>
          </a:p>
          <a:p>
            <a:pPr lvl="1" algn="l" rtl="0"/>
            <a:r>
              <a:rPr lang="en-US" sz="1800" b="1" i="1" dirty="0"/>
              <a:t>&gt;cd /home/ubuntu</a:t>
            </a:r>
          </a:p>
          <a:p>
            <a:pPr lvl="1" algn="l" rtl="0"/>
            <a:r>
              <a:rPr lang="en-US" sz="1800" b="1" i="1" dirty="0"/>
              <a:t>&gt; </a:t>
            </a:r>
            <a:r>
              <a:rPr lang="en-US" sz="1800" b="1" i="1" dirty="0" err="1"/>
              <a:t>sudo</a:t>
            </a:r>
            <a:r>
              <a:rPr lang="en-US" sz="1800" b="1" i="1" dirty="0"/>
              <a:t> ansible-playbook </a:t>
            </a:r>
            <a:r>
              <a:rPr lang="en-US" sz="1800" b="1" i="1" dirty="0" err="1"/>
              <a:t>my_first_playbook.yml</a:t>
            </a:r>
            <a:r>
              <a:rPr lang="en-US" sz="1800" b="1" i="1" dirty="0"/>
              <a:t> -</a:t>
            </a:r>
            <a:r>
              <a:rPr lang="en-US" sz="1800" b="1" i="1" dirty="0" err="1"/>
              <a:t>i</a:t>
            </a:r>
            <a:r>
              <a:rPr lang="en-US" sz="1800" b="1" i="1" dirty="0"/>
              <a:t> ./hosts</a:t>
            </a:r>
          </a:p>
          <a:p>
            <a:pPr algn="l" rtl="0"/>
            <a:endParaRPr lang="en-US" sz="1800" i="1" dirty="0"/>
          </a:p>
          <a:p>
            <a:pPr algn="l" rtl="0"/>
            <a:r>
              <a:rPr lang="en-US" sz="1800" i="1" dirty="0"/>
              <a:t>It installs the </a:t>
            </a:r>
            <a:r>
              <a:rPr lang="en-US" sz="1800" i="1" dirty="0" err="1"/>
              <a:t>nginx</a:t>
            </a:r>
            <a:r>
              <a:rPr lang="en-US" sz="1800" i="1" dirty="0"/>
              <a:t> web server to listen to the </a:t>
            </a:r>
            <a:r>
              <a:rPr lang="en-US" sz="1800" b="1" i="1" dirty="0"/>
              <a:t>8089</a:t>
            </a:r>
            <a:r>
              <a:rPr lang="en-US" sz="1800" i="1" dirty="0"/>
              <a:t> port</a:t>
            </a:r>
            <a:endParaRPr lang="en-US" sz="1800" i="1" dirty="0">
              <a:ea typeface="+mn-ea"/>
            </a:endParaRPr>
          </a:p>
        </p:txBody>
      </p:sp>
      <p:pic>
        <p:nvPicPr>
          <p:cNvPr id="4" name="Picture 3">
            <a:extLst>
              <a:ext uri="{FF2B5EF4-FFF2-40B4-BE49-F238E27FC236}">
                <a16:creationId xmlns:a16="http://schemas.microsoft.com/office/drawing/2014/main" id="{58B53847-E6AB-644B-B936-4970C1513D78}"/>
              </a:ext>
            </a:extLst>
          </p:cNvPr>
          <p:cNvPicPr>
            <a:picLocks noChangeAspect="1"/>
          </p:cNvPicPr>
          <p:nvPr/>
        </p:nvPicPr>
        <p:blipFill>
          <a:blip r:embed="rId2"/>
          <a:stretch>
            <a:fillRect/>
          </a:stretch>
        </p:blipFill>
        <p:spPr>
          <a:xfrm>
            <a:off x="460917" y="1484784"/>
            <a:ext cx="609600" cy="363940"/>
          </a:xfrm>
          <a:prstGeom prst="rect">
            <a:avLst/>
          </a:prstGeom>
        </p:spPr>
      </p:pic>
    </p:spTree>
    <p:extLst>
      <p:ext uri="{BB962C8B-B14F-4D97-AF65-F5344CB8AC3E}">
        <p14:creationId xmlns:p14="http://schemas.microsoft.com/office/powerpoint/2010/main" val="1928614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Ansible Galaxy</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l" rtl="0"/>
            <a:endParaRPr lang="en-US" dirty="0"/>
          </a:p>
          <a:p>
            <a:pPr algn="l" rtl="0"/>
            <a:r>
              <a:rPr lang="en-US" sz="1800" i="1" dirty="0"/>
              <a:t>Please check the installation by drilling down the link:</a:t>
            </a:r>
          </a:p>
          <a:p>
            <a:pPr algn="l" rtl="0"/>
            <a:endParaRPr lang="en-US" sz="1800" i="1" dirty="0"/>
          </a:p>
          <a:p>
            <a:pPr algn="l" rtl="0"/>
            <a:r>
              <a:rPr lang="en-US" sz="1800" b="1" i="1" dirty="0"/>
              <a:t>http://&lt;your server IP&gt;:8089/</a:t>
            </a:r>
          </a:p>
          <a:p>
            <a:pPr lvl="1" algn="l" rtl="0"/>
            <a:endParaRPr lang="en-US" sz="1600" b="1" dirty="0"/>
          </a:p>
          <a:p>
            <a:pPr lvl="1" algn="l" rtl="0"/>
            <a:endParaRPr lang="en-US" sz="1600" b="1" dirty="0"/>
          </a:p>
          <a:p>
            <a:pPr lvl="1" algn="l" rtl="0"/>
            <a:endParaRPr lang="en-US" sz="1600" b="1" dirty="0"/>
          </a:p>
          <a:p>
            <a:pPr algn="l" rtl="0"/>
            <a:endParaRPr lang="en-US" sz="1800" i="1" dirty="0"/>
          </a:p>
          <a:p>
            <a:pPr algn="l" rtl="0"/>
            <a:endParaRPr lang="en-US" sz="1800" i="1" dirty="0"/>
          </a:p>
          <a:p>
            <a:pPr algn="l" rtl="0"/>
            <a:endParaRPr lang="en-US" sz="1800" i="1" dirty="0"/>
          </a:p>
          <a:p>
            <a:pPr algn="l" rtl="0"/>
            <a:endParaRPr lang="en-US" sz="1800" i="1" dirty="0"/>
          </a:p>
          <a:p>
            <a:pPr algn="l" rtl="0"/>
            <a:r>
              <a:rPr lang="en-US" sz="1800" i="1" dirty="0"/>
              <a:t>Stop and remove the </a:t>
            </a:r>
            <a:r>
              <a:rPr lang="en-US" sz="1800" i="1" dirty="0" err="1"/>
              <a:t>nginx</a:t>
            </a:r>
            <a:r>
              <a:rPr lang="en-US" sz="1800" i="1" dirty="0"/>
              <a:t> by:</a:t>
            </a:r>
          </a:p>
          <a:p>
            <a:pPr algn="l" rtl="0"/>
            <a:r>
              <a:rPr lang="en-US" sz="1800" b="1" i="1" dirty="0"/>
              <a:t>&gt;</a:t>
            </a:r>
            <a:r>
              <a:rPr lang="en-US" sz="1800" b="1" i="1" dirty="0" err="1"/>
              <a:t>sudo</a:t>
            </a:r>
            <a:r>
              <a:rPr lang="en-US" sz="1800" b="1" i="1" dirty="0"/>
              <a:t> service </a:t>
            </a:r>
            <a:r>
              <a:rPr lang="en-US" sz="1800" b="1" i="1" dirty="0" err="1"/>
              <a:t>nginx</a:t>
            </a:r>
            <a:r>
              <a:rPr lang="en-US" sz="1800" b="1" i="1" dirty="0"/>
              <a:t> stop</a:t>
            </a:r>
          </a:p>
          <a:p>
            <a:pPr algn="l" rtl="0"/>
            <a:r>
              <a:rPr lang="en-US" sz="1800" b="1" i="1" dirty="0"/>
              <a:t>&gt;</a:t>
            </a:r>
            <a:r>
              <a:rPr lang="en-US" sz="1800" b="1" i="1" dirty="0" err="1"/>
              <a:t>sudo</a:t>
            </a:r>
            <a:r>
              <a:rPr lang="en-US" sz="1800" b="1" i="1" dirty="0"/>
              <a:t> apt-get remove -y </a:t>
            </a:r>
            <a:r>
              <a:rPr lang="en-US" sz="1800" b="1" i="1" dirty="0" err="1"/>
              <a:t>nginx</a:t>
            </a:r>
            <a:endParaRPr lang="en-US" sz="1800" b="1" i="1" dirty="0"/>
          </a:p>
          <a:p>
            <a:pPr algn="l" rtl="0"/>
            <a:endParaRPr lang="en-US" sz="1800" b="1" i="1" dirty="0"/>
          </a:p>
        </p:txBody>
      </p:sp>
      <p:pic>
        <p:nvPicPr>
          <p:cNvPr id="4" name="Picture 3">
            <a:extLst>
              <a:ext uri="{FF2B5EF4-FFF2-40B4-BE49-F238E27FC236}">
                <a16:creationId xmlns:a16="http://schemas.microsoft.com/office/drawing/2014/main" id="{58B53847-E6AB-644B-B936-4970C1513D78}"/>
              </a:ext>
            </a:extLst>
          </p:cNvPr>
          <p:cNvPicPr>
            <a:picLocks noChangeAspect="1"/>
          </p:cNvPicPr>
          <p:nvPr/>
        </p:nvPicPr>
        <p:blipFill>
          <a:blip r:embed="rId2"/>
          <a:stretch>
            <a:fillRect/>
          </a:stretch>
        </p:blipFill>
        <p:spPr>
          <a:xfrm>
            <a:off x="460917" y="1484784"/>
            <a:ext cx="609600" cy="363940"/>
          </a:xfrm>
          <a:prstGeom prst="rect">
            <a:avLst/>
          </a:prstGeom>
        </p:spPr>
      </p:pic>
      <p:pic>
        <p:nvPicPr>
          <p:cNvPr id="5" name="Picture 4">
            <a:extLst>
              <a:ext uri="{FF2B5EF4-FFF2-40B4-BE49-F238E27FC236}">
                <a16:creationId xmlns:a16="http://schemas.microsoft.com/office/drawing/2014/main" id="{EB6B0322-7D3B-DC48-BE02-A88F482466C3}"/>
              </a:ext>
            </a:extLst>
          </p:cNvPr>
          <p:cNvPicPr>
            <a:picLocks noChangeAspect="1"/>
          </p:cNvPicPr>
          <p:nvPr/>
        </p:nvPicPr>
        <p:blipFill>
          <a:blip r:embed="rId3"/>
          <a:stretch>
            <a:fillRect/>
          </a:stretch>
        </p:blipFill>
        <p:spPr>
          <a:xfrm>
            <a:off x="3276600" y="3124200"/>
            <a:ext cx="4584700" cy="1695474"/>
          </a:xfrm>
          <a:prstGeom prst="rect">
            <a:avLst/>
          </a:prstGeom>
        </p:spPr>
      </p:pic>
    </p:spTree>
    <p:extLst>
      <p:ext uri="{BB962C8B-B14F-4D97-AF65-F5344CB8AC3E}">
        <p14:creationId xmlns:p14="http://schemas.microsoft.com/office/powerpoint/2010/main" val="1871039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0BC7-F22C-1D42-A389-69FD1C2A023E}"/>
              </a:ext>
            </a:extLst>
          </p:cNvPr>
          <p:cNvSpPr>
            <a:spLocks noGrp="1"/>
          </p:cNvSpPr>
          <p:nvPr>
            <p:ph type="title"/>
          </p:nvPr>
        </p:nvSpPr>
        <p:spPr/>
        <p:txBody>
          <a:bodyPr/>
          <a:lstStyle/>
          <a:p>
            <a:r>
              <a:rPr lang="en-US" b="0" dirty="0"/>
              <a:t>Types of IT automation</a:t>
            </a:r>
            <a:endParaRPr lang="en-US" dirty="0"/>
          </a:p>
        </p:txBody>
      </p:sp>
      <p:sp>
        <p:nvSpPr>
          <p:cNvPr id="3" name="Content Placeholder 2">
            <a:extLst>
              <a:ext uri="{FF2B5EF4-FFF2-40B4-BE49-F238E27FC236}">
                <a16:creationId xmlns:a16="http://schemas.microsoft.com/office/drawing/2014/main" id="{E0C438E7-64C8-F343-A7AF-E1716BB91426}"/>
              </a:ext>
            </a:extLst>
          </p:cNvPr>
          <p:cNvSpPr>
            <a:spLocks noGrp="1"/>
          </p:cNvSpPr>
          <p:nvPr>
            <p:ph idx="1"/>
          </p:nvPr>
        </p:nvSpPr>
        <p:spPr>
          <a:xfrm>
            <a:off x="179512" y="1219200"/>
            <a:ext cx="8812088" cy="1524000"/>
          </a:xfrm>
        </p:spPr>
        <p:txBody>
          <a:bodyPr/>
          <a:lstStyle/>
          <a:p>
            <a:pPr algn="l" rtl="0"/>
            <a:r>
              <a:rPr lang="en-US" dirty="0"/>
              <a:t>There are a lot of ways to classify IT automation systems, but by far the most important is related to how the configurations are propagated. Based on this, we can distinguish between agent-based systems and agent-less systems.</a:t>
            </a:r>
          </a:p>
        </p:txBody>
      </p:sp>
      <p:sp>
        <p:nvSpPr>
          <p:cNvPr id="5" name="Rectangle 4">
            <a:extLst>
              <a:ext uri="{FF2B5EF4-FFF2-40B4-BE49-F238E27FC236}">
                <a16:creationId xmlns:a16="http://schemas.microsoft.com/office/drawing/2014/main" id="{F624E248-5A1D-D442-BE95-B691E3CF8BA7}"/>
              </a:ext>
            </a:extLst>
          </p:cNvPr>
          <p:cNvSpPr/>
          <p:nvPr/>
        </p:nvSpPr>
        <p:spPr>
          <a:xfrm>
            <a:off x="188748" y="2895600"/>
            <a:ext cx="4230852" cy="3505200"/>
          </a:xfrm>
          <a:prstGeom prst="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t>Agent-based systems</a:t>
            </a:r>
            <a:endParaRPr lang="en-US" sz="1600" dirty="0"/>
          </a:p>
          <a:p>
            <a:pPr marL="285750" indent="-285750">
              <a:buFont typeface="Arial" panose="020B0604020202020204" pitchFamily="34" charset="0"/>
              <a:buChar char="•"/>
            </a:pPr>
            <a:r>
              <a:rPr lang="en-US" sz="1600" dirty="0"/>
              <a:t>Agent-based systems have two different components: a </a:t>
            </a:r>
            <a:r>
              <a:rPr lang="en-US" sz="1600" b="1" dirty="0"/>
              <a:t>server</a:t>
            </a:r>
            <a:r>
              <a:rPr lang="en-US" sz="1600" dirty="0"/>
              <a:t>, and a client called </a:t>
            </a:r>
            <a:r>
              <a:rPr lang="en-US" sz="1600" b="1" dirty="0"/>
              <a:t>agent</a:t>
            </a:r>
            <a:r>
              <a:rPr lang="en-US" sz="1600" dirty="0"/>
              <a:t>.</a:t>
            </a:r>
          </a:p>
          <a:p>
            <a:pPr marL="285750" indent="-285750">
              <a:buFont typeface="Arial" panose="020B0604020202020204" pitchFamily="34" charset="0"/>
              <a:buChar char="•"/>
            </a:pPr>
            <a:r>
              <a:rPr lang="en-US" sz="1600" dirty="0"/>
              <a:t>There is only one server, and it contains all of the configuration for your whole environment, while the agents are as many as the machines in the environment.</a:t>
            </a:r>
          </a:p>
          <a:p>
            <a:pPr marL="285750" indent="-285750">
              <a:buFont typeface="Arial" panose="020B0604020202020204" pitchFamily="34" charset="0"/>
              <a:buChar char="•"/>
            </a:pPr>
            <a:r>
              <a:rPr lang="en-US" sz="1600" dirty="0"/>
              <a:t>Periodically, the client will contact the server to see if a new configuration for its machine is present. If a new configuration is present, the client will download it and apply it.</a:t>
            </a:r>
          </a:p>
        </p:txBody>
      </p:sp>
      <p:sp>
        <p:nvSpPr>
          <p:cNvPr id="6" name="Rectangle 5">
            <a:extLst>
              <a:ext uri="{FF2B5EF4-FFF2-40B4-BE49-F238E27FC236}">
                <a16:creationId xmlns:a16="http://schemas.microsoft.com/office/drawing/2014/main" id="{AA82A84E-3387-E243-902F-B95600D3AE5C}"/>
              </a:ext>
            </a:extLst>
          </p:cNvPr>
          <p:cNvSpPr/>
          <p:nvPr/>
        </p:nvSpPr>
        <p:spPr>
          <a:xfrm>
            <a:off x="4594792" y="2895600"/>
            <a:ext cx="4230852" cy="3505200"/>
          </a:xfrm>
          <a:prstGeom prst="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t>Agent-less systems</a:t>
            </a:r>
          </a:p>
          <a:p>
            <a:pPr marL="285750" indent="-285750">
              <a:buFont typeface="Arial" panose="020B0604020202020204" pitchFamily="34" charset="0"/>
              <a:buChar char="•"/>
            </a:pPr>
            <a:r>
              <a:rPr lang="en-US" sz="1600" dirty="0"/>
              <a:t>In agent-less systems, no specific agent is present. Agent-less systems do not always respect the server/client paradigm, since it's possible to have multiple servers and even the same number of servers and clients. Communications are initialized by the server, which will contact the client(s) using standard protocols (usually via SSH and PowerShell).</a:t>
            </a:r>
          </a:p>
        </p:txBody>
      </p:sp>
    </p:spTree>
    <p:extLst>
      <p:ext uri="{BB962C8B-B14F-4D97-AF65-F5344CB8AC3E}">
        <p14:creationId xmlns:p14="http://schemas.microsoft.com/office/powerpoint/2010/main" val="3152480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marL="800100" lvl="1" indent="-342900" algn="l" rtl="0">
              <a:lnSpc>
                <a:spcPct val="150000"/>
              </a:lnSpc>
              <a:buFont typeface="Arial" panose="020B0604020202020204" pitchFamily="34" charset="0"/>
              <a:buChar char="•"/>
            </a:pPr>
            <a:endParaRPr lang="en-US" sz="2200" b="1" dirty="0"/>
          </a:p>
          <a:p>
            <a:pPr marL="800100" lvl="1" indent="-342900" algn="l" rtl="0">
              <a:lnSpc>
                <a:spcPct val="150000"/>
              </a:lnSpc>
              <a:buFont typeface="Arial" panose="020B0604020202020204" pitchFamily="34" charset="0"/>
              <a:buChar char="•"/>
            </a:pPr>
            <a:r>
              <a:rPr lang="en-US" sz="2200" b="1" dirty="0"/>
              <a:t>It's easy to get started</a:t>
            </a:r>
            <a:br>
              <a:rPr lang="en-US" sz="2200" dirty="0"/>
            </a:br>
            <a:r>
              <a:rPr lang="en-US" sz="2200" dirty="0" err="1"/>
              <a:t>ansible.com</a:t>
            </a:r>
            <a:r>
              <a:rPr lang="en-US" sz="2200" dirty="0"/>
              <a:t>/get-started</a:t>
            </a:r>
          </a:p>
          <a:p>
            <a:pPr marL="800100" lvl="1" indent="-342900" algn="l" rtl="0">
              <a:lnSpc>
                <a:spcPct val="150000"/>
              </a:lnSpc>
              <a:buFont typeface="Arial" panose="020B0604020202020204" pitchFamily="34" charset="0"/>
              <a:buChar char="•"/>
            </a:pPr>
            <a:r>
              <a:rPr lang="en-US" sz="2200" b="1" dirty="0"/>
              <a:t>Join the Ansible community</a:t>
            </a:r>
            <a:br>
              <a:rPr lang="en-US" sz="2200" dirty="0"/>
            </a:br>
            <a:r>
              <a:rPr lang="en-US" sz="2200" dirty="0" err="1"/>
              <a:t>ansible.com</a:t>
            </a:r>
            <a:r>
              <a:rPr lang="en-US" sz="2200" dirty="0"/>
              <a:t>/community</a:t>
            </a:r>
          </a:p>
          <a:p>
            <a:pPr marL="800100" lvl="1" indent="-342900" algn="l" rtl="0">
              <a:lnSpc>
                <a:spcPct val="150000"/>
              </a:lnSpc>
              <a:buFont typeface="Arial" panose="020B0604020202020204" pitchFamily="34" charset="0"/>
              <a:buChar char="•"/>
            </a:pPr>
            <a:r>
              <a:rPr lang="en-US" sz="2200" b="1" dirty="0"/>
              <a:t>Would you like to learn a lot more?</a:t>
            </a:r>
            <a:br>
              <a:rPr lang="en-US" sz="2200" dirty="0"/>
            </a:br>
            <a:r>
              <a:rPr lang="en-US" sz="2200" dirty="0" err="1"/>
              <a:t>redhat.com</a:t>
            </a:r>
            <a:r>
              <a:rPr lang="en-US" sz="2200" dirty="0"/>
              <a:t>/</a:t>
            </a:r>
            <a:r>
              <a:rPr lang="en-US" sz="2200" dirty="0" err="1"/>
              <a:t>en</a:t>
            </a:r>
            <a:r>
              <a:rPr lang="en-US" sz="2200" dirty="0"/>
              <a:t>/services/training/do407-automation-ansible</a:t>
            </a:r>
          </a:p>
          <a:p>
            <a:pPr algn="l" rtl="0">
              <a:lnSpc>
                <a:spcPct val="150000"/>
              </a:lnSpc>
            </a:pPr>
            <a:endParaRPr lang="en-US" sz="2200" dirty="0"/>
          </a:p>
        </p:txBody>
      </p:sp>
    </p:spTree>
    <p:extLst>
      <p:ext uri="{BB962C8B-B14F-4D97-AF65-F5344CB8AC3E}">
        <p14:creationId xmlns:p14="http://schemas.microsoft.com/office/powerpoint/2010/main" val="1398282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marL="800100" lvl="1" indent="-342900" algn="l" rtl="0">
              <a:buFont typeface="Arial" panose="020B0604020202020204" pitchFamily="34" charset="0"/>
              <a:buChar char="•"/>
            </a:pPr>
            <a:endParaRPr lang="en-US" b="1" dirty="0"/>
          </a:p>
          <a:p>
            <a:pPr algn="l" rtl="0"/>
            <a:endParaRPr lang="en-US" dirty="0"/>
          </a:p>
        </p:txBody>
      </p:sp>
      <p:pic>
        <p:nvPicPr>
          <p:cNvPr id="4" name="Picture 3">
            <a:extLst>
              <a:ext uri="{FF2B5EF4-FFF2-40B4-BE49-F238E27FC236}">
                <a16:creationId xmlns:a16="http://schemas.microsoft.com/office/drawing/2014/main" id="{51854610-08CC-124B-BB74-C8D45FDA3829}"/>
              </a:ext>
            </a:extLst>
          </p:cNvPr>
          <p:cNvPicPr>
            <a:picLocks noChangeAspect="1"/>
          </p:cNvPicPr>
          <p:nvPr/>
        </p:nvPicPr>
        <p:blipFill>
          <a:blip r:embed="rId2"/>
          <a:stretch>
            <a:fillRect/>
          </a:stretch>
        </p:blipFill>
        <p:spPr>
          <a:xfrm>
            <a:off x="2362200" y="1311012"/>
            <a:ext cx="5085184" cy="50851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679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042E-F558-7F49-8644-25F82DFF6FF9}"/>
              </a:ext>
            </a:extLst>
          </p:cNvPr>
          <p:cNvSpPr>
            <a:spLocks noGrp="1"/>
          </p:cNvSpPr>
          <p:nvPr>
            <p:ph type="title"/>
          </p:nvPr>
        </p:nvSpPr>
        <p:spPr/>
        <p:txBody>
          <a:bodyPr/>
          <a:lstStyle/>
          <a:p>
            <a:r>
              <a:rPr lang="en-US" b="0" dirty="0"/>
              <a:t>Agent-based versus agent-less systems</a:t>
            </a:r>
            <a:endParaRPr lang="en-US" dirty="0"/>
          </a:p>
        </p:txBody>
      </p:sp>
      <p:sp>
        <p:nvSpPr>
          <p:cNvPr id="3" name="Content Placeholder 2">
            <a:extLst>
              <a:ext uri="{FF2B5EF4-FFF2-40B4-BE49-F238E27FC236}">
                <a16:creationId xmlns:a16="http://schemas.microsoft.com/office/drawing/2014/main" id="{0B874ACB-A59A-4B45-B441-CE789886C8EB}"/>
              </a:ext>
            </a:extLst>
          </p:cNvPr>
          <p:cNvSpPr>
            <a:spLocks noGrp="1"/>
          </p:cNvSpPr>
          <p:nvPr>
            <p:ph idx="1"/>
          </p:nvPr>
        </p:nvSpPr>
        <p:spPr/>
        <p:txBody>
          <a:bodyPr/>
          <a:lstStyle/>
          <a:p>
            <a:pPr algn="l" rtl="0"/>
            <a:r>
              <a:rPr lang="en-US" sz="1800" dirty="0"/>
              <a:t>Aside from the differences previously outlined, there are other contrasting factors that arise because of those differences.</a:t>
            </a:r>
          </a:p>
          <a:p>
            <a:pPr marL="342900" indent="-342900" algn="l" rtl="0">
              <a:buFont typeface="Arial" panose="020B0604020202020204" pitchFamily="34" charset="0"/>
              <a:buChar char="•"/>
            </a:pPr>
            <a:r>
              <a:rPr lang="en-US" sz="1800" b="1" dirty="0"/>
              <a:t>Security-</a:t>
            </a:r>
            <a:r>
              <a:rPr lang="en-US" sz="1800" dirty="0"/>
              <a:t> an agent-based system can be less secure. Since all machines have to be able to initiate a connection to the server machine, this machine could be attacked more easily than in an agent-less case, where the machine is usually behind a firewall that will not accept any incoming connections.</a:t>
            </a:r>
          </a:p>
          <a:p>
            <a:pPr marL="342900" indent="-342900" algn="l" rtl="0">
              <a:buFont typeface="Arial" panose="020B0604020202020204" pitchFamily="34" charset="0"/>
              <a:buChar char="•"/>
            </a:pPr>
            <a:r>
              <a:rPr lang="en-US" sz="1800" b="1" dirty="0"/>
              <a:t>Performance-</a:t>
            </a:r>
            <a:r>
              <a:rPr lang="en-US" sz="1800" dirty="0"/>
              <a:t>  agent-based systems run the risk of having the server saturated, therefore the roll-out could be slower. It also needs to be considered that, in a pure agent-based system, it is not possible to force-push an update immediately to a set of machines. It will have to wait until those machines check-in. </a:t>
            </a:r>
          </a:p>
          <a:p>
            <a:pPr marL="342900" indent="-342900" algn="l" rtl="0">
              <a:buFont typeface="Arial" panose="020B0604020202020204" pitchFamily="34" charset="0"/>
              <a:buChar char="•"/>
            </a:pPr>
            <a:r>
              <a:rPr lang="en-US" sz="1800" dirty="0"/>
              <a:t>Operation-  in order to implement agent-based IT automation, there is a need to implement the agent prior starting wo work</a:t>
            </a:r>
          </a:p>
          <a:p>
            <a:pPr marL="342900" indent="-342900" algn="l" rtl="0">
              <a:buFont typeface="Arial" panose="020B0604020202020204" pitchFamily="34" charset="0"/>
              <a:buChar char="•"/>
            </a:pPr>
            <a:endParaRPr lang="en-US" sz="1800" dirty="0"/>
          </a:p>
          <a:p>
            <a:pPr algn="l" rtl="0"/>
            <a:endParaRPr lang="en-US" sz="1800" dirty="0"/>
          </a:p>
        </p:txBody>
      </p:sp>
    </p:spTree>
    <p:extLst>
      <p:ext uri="{BB962C8B-B14F-4D97-AF65-F5344CB8AC3E}">
        <p14:creationId xmlns:p14="http://schemas.microsoft.com/office/powerpoint/2010/main" val="375474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A759-2F23-1343-B050-A302CB5D8F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D2A712-2CCB-6745-9E34-5DC403CBF3F6}"/>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125DBDF1-0E8B-5446-8C89-EE9F80B4809A}"/>
              </a:ext>
            </a:extLst>
          </p:cNvPr>
          <p:cNvSpPr/>
          <p:nvPr/>
        </p:nvSpPr>
        <p:spPr>
          <a:xfrm>
            <a:off x="188748" y="2895600"/>
            <a:ext cx="4230852" cy="3505200"/>
          </a:xfrm>
          <a:prstGeom prst="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t>Agent-based systems</a:t>
            </a:r>
            <a:endParaRPr lang="en-US" sz="1600" dirty="0"/>
          </a:p>
          <a:p>
            <a:pPr marL="285750" indent="-285750">
              <a:buFont typeface="Arial" panose="020B0604020202020204" pitchFamily="34" charset="0"/>
              <a:buChar char="•"/>
            </a:pPr>
            <a:r>
              <a:rPr lang="en-US" sz="1600" dirty="0"/>
              <a:t>Agent-based systems have two different components: a </a:t>
            </a:r>
            <a:r>
              <a:rPr lang="en-US" sz="1600" b="1" dirty="0"/>
              <a:t>server</a:t>
            </a:r>
            <a:r>
              <a:rPr lang="en-US" sz="1600" dirty="0"/>
              <a:t>, and a client called </a:t>
            </a:r>
            <a:r>
              <a:rPr lang="en-US" sz="1600" b="1" dirty="0"/>
              <a:t>agent</a:t>
            </a:r>
            <a:r>
              <a:rPr lang="en-US" sz="1600" dirty="0"/>
              <a:t>.</a:t>
            </a:r>
          </a:p>
          <a:p>
            <a:pPr marL="285750" indent="-285750">
              <a:buFont typeface="Arial" panose="020B0604020202020204" pitchFamily="34" charset="0"/>
              <a:buChar char="•"/>
            </a:pPr>
            <a:r>
              <a:rPr lang="en-US" sz="1600" dirty="0"/>
              <a:t>There is only one server, and it contains all of the configuration for your whole environment, while the agents are as many as the machines in the environment.</a:t>
            </a:r>
          </a:p>
          <a:p>
            <a:pPr marL="285750" indent="-285750">
              <a:buFont typeface="Arial" panose="020B0604020202020204" pitchFamily="34" charset="0"/>
              <a:buChar char="•"/>
            </a:pPr>
            <a:r>
              <a:rPr lang="en-US" sz="1600" dirty="0"/>
              <a:t>Periodically, the client will contact the server to see if a new configuration for its machine is present. If a new configuration is present, the client will download it and apply it.</a:t>
            </a:r>
          </a:p>
        </p:txBody>
      </p:sp>
      <p:sp>
        <p:nvSpPr>
          <p:cNvPr id="5" name="Rectangle 4">
            <a:extLst>
              <a:ext uri="{FF2B5EF4-FFF2-40B4-BE49-F238E27FC236}">
                <a16:creationId xmlns:a16="http://schemas.microsoft.com/office/drawing/2014/main" id="{4D790D9C-2E4D-034F-BF90-4FDB89895B8D}"/>
              </a:ext>
            </a:extLst>
          </p:cNvPr>
          <p:cNvSpPr/>
          <p:nvPr/>
        </p:nvSpPr>
        <p:spPr>
          <a:xfrm>
            <a:off x="4594792" y="2895600"/>
            <a:ext cx="4230852" cy="3505200"/>
          </a:xfrm>
          <a:prstGeom prst="rect">
            <a:avLst/>
          </a:prstGeom>
          <a:solidFill>
            <a:schemeClr val="bg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u="sng" dirty="0"/>
              <a:t>Agent-less systems</a:t>
            </a:r>
          </a:p>
          <a:p>
            <a:pPr marL="285750" indent="-285750">
              <a:buFont typeface="Arial" panose="020B0604020202020204" pitchFamily="34" charset="0"/>
              <a:buChar char="•"/>
            </a:pPr>
            <a:r>
              <a:rPr lang="en-US" sz="1600" dirty="0"/>
              <a:t>In agent-less systems, no specific agent is present. Agent-less systems do not always respect the server/client paradigm, since it's possible to have multiple servers and even the same number of servers and clients. Communications are initialized by the server, which will contact the client(s) using standard protocols (usually via SSH and PowerShell).</a:t>
            </a:r>
          </a:p>
        </p:txBody>
      </p:sp>
    </p:spTree>
    <p:extLst>
      <p:ext uri="{BB962C8B-B14F-4D97-AF65-F5344CB8AC3E}">
        <p14:creationId xmlns:p14="http://schemas.microsoft.com/office/powerpoint/2010/main" val="272380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What is Ansible?</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algn="just" rtl="0"/>
            <a:r>
              <a:rPr lang="en-US" b="1" dirty="0"/>
              <a:t>Ansible</a:t>
            </a:r>
            <a:r>
              <a:rPr lang="en-US" dirty="0"/>
              <a:t> is an agent-less IT automation tool developed in 2012 by Michael </a:t>
            </a:r>
            <a:r>
              <a:rPr lang="en-US" dirty="0" err="1"/>
              <a:t>DeHaan</a:t>
            </a:r>
            <a:r>
              <a:rPr lang="en-US" dirty="0"/>
              <a:t>, a former Red Hat associate. The Ansible design goals are for it to be minimal, consistent, secure, highly reliable, and easy to learn. The Ansible company was bought by Red Hat in October 2015, and now operates as part of Red Hat, Inc.</a:t>
            </a:r>
          </a:p>
          <a:p>
            <a:pPr algn="just" rtl="0"/>
            <a:endParaRPr lang="en-US" dirty="0"/>
          </a:p>
          <a:p>
            <a:pPr algn="just" rtl="0"/>
            <a:r>
              <a:rPr lang="en-US" dirty="0"/>
              <a:t>! Please note, Ansible related to DevOps 1.0 group of tools</a:t>
            </a:r>
          </a:p>
        </p:txBody>
      </p:sp>
      <p:pic>
        <p:nvPicPr>
          <p:cNvPr id="5" name="Picture 4">
            <a:extLst>
              <a:ext uri="{FF2B5EF4-FFF2-40B4-BE49-F238E27FC236}">
                <a16:creationId xmlns:a16="http://schemas.microsoft.com/office/drawing/2014/main" id="{2A3492C6-783E-E144-BF51-E1EC6F023DE2}"/>
              </a:ext>
            </a:extLst>
          </p:cNvPr>
          <p:cNvPicPr>
            <a:picLocks noChangeAspect="1"/>
          </p:cNvPicPr>
          <p:nvPr/>
        </p:nvPicPr>
        <p:blipFill>
          <a:blip r:embed="rId2"/>
          <a:stretch>
            <a:fillRect/>
          </a:stretch>
        </p:blipFill>
        <p:spPr>
          <a:xfrm>
            <a:off x="4508500" y="4953000"/>
            <a:ext cx="4178300" cy="1219200"/>
          </a:xfrm>
          <a:prstGeom prst="rect">
            <a:avLst/>
          </a:prstGeom>
        </p:spPr>
      </p:pic>
    </p:spTree>
    <p:extLst>
      <p:ext uri="{BB962C8B-B14F-4D97-AF65-F5344CB8AC3E}">
        <p14:creationId xmlns:p14="http://schemas.microsoft.com/office/powerpoint/2010/main" val="163007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8D198-5508-DC4F-90D8-A949E726D0C4}"/>
              </a:ext>
            </a:extLst>
          </p:cNvPr>
          <p:cNvSpPr>
            <a:spLocks noGrp="1"/>
          </p:cNvSpPr>
          <p:nvPr>
            <p:ph type="title"/>
          </p:nvPr>
        </p:nvSpPr>
        <p:spPr/>
        <p:txBody>
          <a:bodyPr/>
          <a:lstStyle/>
          <a:p>
            <a:r>
              <a:rPr lang="en-US" dirty="0"/>
              <a:t>What is Ansible?</a:t>
            </a:r>
          </a:p>
        </p:txBody>
      </p:sp>
      <p:sp>
        <p:nvSpPr>
          <p:cNvPr id="3" name="Content Placeholder 2">
            <a:extLst>
              <a:ext uri="{FF2B5EF4-FFF2-40B4-BE49-F238E27FC236}">
                <a16:creationId xmlns:a16="http://schemas.microsoft.com/office/drawing/2014/main" id="{76803DB5-5A3C-AC4E-AB49-B465B9B54219}"/>
              </a:ext>
            </a:extLst>
          </p:cNvPr>
          <p:cNvSpPr>
            <a:spLocks noGrp="1"/>
          </p:cNvSpPr>
          <p:nvPr>
            <p:ph idx="1"/>
          </p:nvPr>
        </p:nvSpPr>
        <p:spPr/>
        <p:txBody>
          <a:bodyPr/>
          <a:lstStyle/>
          <a:p>
            <a:pPr marL="342900" indent="-342900" algn="l" rtl="0">
              <a:buFont typeface="Arial" panose="020B0604020202020204" pitchFamily="34" charset="0"/>
              <a:buChar char="•"/>
            </a:pPr>
            <a:r>
              <a:rPr lang="en-US" dirty="0"/>
              <a:t>simple, lightweight, and powerful IT Automation framework</a:t>
            </a:r>
          </a:p>
          <a:p>
            <a:pPr marL="342900" indent="-342900" algn="l" rtl="0">
              <a:buFont typeface="Arial" panose="020B0604020202020204" pitchFamily="34" charset="0"/>
              <a:buChar char="•"/>
            </a:pPr>
            <a:r>
              <a:rPr lang="en-US" dirty="0"/>
              <a:t>Based on Python</a:t>
            </a:r>
          </a:p>
          <a:p>
            <a:pPr marL="342900" indent="-342900" algn="l" rtl="0">
              <a:buFont typeface="Arial" panose="020B0604020202020204" pitchFamily="34" charset="0"/>
              <a:buChar char="•"/>
            </a:pPr>
            <a:r>
              <a:rPr lang="en-US" dirty="0"/>
              <a:t>Enables you to automate the following:</a:t>
            </a:r>
          </a:p>
          <a:p>
            <a:pPr marL="800100" lvl="1" indent="-342900" algn="l" rtl="0">
              <a:buFont typeface="Arial" panose="020B0604020202020204" pitchFamily="34" charset="0"/>
              <a:buChar char="•"/>
            </a:pPr>
            <a:r>
              <a:rPr lang="en-US" dirty="0"/>
              <a:t>Provisioning</a:t>
            </a:r>
          </a:p>
          <a:p>
            <a:pPr marL="800100" lvl="1" indent="-342900" algn="l" rtl="0">
              <a:buFont typeface="Arial" panose="020B0604020202020204" pitchFamily="34" charset="0"/>
              <a:buChar char="•"/>
            </a:pPr>
            <a:r>
              <a:rPr lang="en-US" dirty="0"/>
              <a:t>Configuration management</a:t>
            </a:r>
          </a:p>
          <a:p>
            <a:pPr marL="800100" lvl="1" indent="-342900" algn="l" rtl="0">
              <a:buFont typeface="Arial" panose="020B0604020202020204" pitchFamily="34" charset="0"/>
              <a:buChar char="•"/>
            </a:pPr>
            <a:r>
              <a:rPr lang="en-US" dirty="0"/>
              <a:t>Application deployment</a:t>
            </a:r>
            <a:br>
              <a:rPr lang="en-US" dirty="0"/>
            </a:br>
            <a:endParaRPr lang="en-US" dirty="0"/>
          </a:p>
        </p:txBody>
      </p:sp>
      <p:pic>
        <p:nvPicPr>
          <p:cNvPr id="5" name="Picture 4">
            <a:extLst>
              <a:ext uri="{FF2B5EF4-FFF2-40B4-BE49-F238E27FC236}">
                <a16:creationId xmlns:a16="http://schemas.microsoft.com/office/drawing/2014/main" id="{2A3492C6-783E-E144-BF51-E1EC6F023DE2}"/>
              </a:ext>
            </a:extLst>
          </p:cNvPr>
          <p:cNvPicPr>
            <a:picLocks noChangeAspect="1"/>
          </p:cNvPicPr>
          <p:nvPr/>
        </p:nvPicPr>
        <p:blipFill>
          <a:blip r:embed="rId2"/>
          <a:stretch>
            <a:fillRect/>
          </a:stretch>
        </p:blipFill>
        <p:spPr>
          <a:xfrm>
            <a:off x="4508500" y="4953000"/>
            <a:ext cx="4178300" cy="1219200"/>
          </a:xfrm>
          <a:prstGeom prst="rect">
            <a:avLst/>
          </a:prstGeom>
        </p:spPr>
      </p:pic>
    </p:spTree>
    <p:extLst>
      <p:ext uri="{BB962C8B-B14F-4D97-AF65-F5344CB8AC3E}">
        <p14:creationId xmlns:p14="http://schemas.microsoft.com/office/powerpoint/2010/main" val="330031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12B6-C0F9-2E45-8A11-49391CD4DDBB}"/>
              </a:ext>
            </a:extLst>
          </p:cNvPr>
          <p:cNvSpPr>
            <a:spLocks noGrp="1"/>
          </p:cNvSpPr>
          <p:nvPr>
            <p:ph type="title"/>
          </p:nvPr>
        </p:nvSpPr>
        <p:spPr/>
        <p:txBody>
          <a:bodyPr/>
          <a:lstStyle/>
          <a:p>
            <a:r>
              <a:rPr lang="en-US" dirty="0"/>
              <a:t>Why use Ansible?</a:t>
            </a:r>
          </a:p>
        </p:txBody>
      </p:sp>
      <p:sp>
        <p:nvSpPr>
          <p:cNvPr id="3" name="Content Placeholder 2">
            <a:extLst>
              <a:ext uri="{FF2B5EF4-FFF2-40B4-BE49-F238E27FC236}">
                <a16:creationId xmlns:a16="http://schemas.microsoft.com/office/drawing/2014/main" id="{44DD8A9E-F353-3147-902B-520488B12DBF}"/>
              </a:ext>
            </a:extLst>
          </p:cNvPr>
          <p:cNvSpPr>
            <a:spLocks noGrp="1"/>
          </p:cNvSpPr>
          <p:nvPr>
            <p:ph idx="1"/>
          </p:nvPr>
        </p:nvSpPr>
        <p:spPr/>
        <p:txBody>
          <a:bodyPr/>
          <a:lstStyle/>
          <a:p>
            <a:pPr marL="342900" indent="-342900" algn="l" rtl="0">
              <a:buFont typeface="Arial" panose="020B0604020202020204" pitchFamily="34" charset="0"/>
              <a:buChar char="•"/>
            </a:pPr>
            <a:r>
              <a:rPr lang="en-US" dirty="0"/>
              <a:t>Easy to do easy things with</a:t>
            </a:r>
          </a:p>
          <a:p>
            <a:pPr marL="342900" indent="-342900" algn="l" rtl="0">
              <a:buFont typeface="Arial" panose="020B0604020202020204" pitchFamily="34" charset="0"/>
              <a:buChar char="•"/>
            </a:pPr>
            <a:r>
              <a:rPr lang="en-US" dirty="0"/>
              <a:t>Not much harder to do hard things with</a:t>
            </a:r>
          </a:p>
          <a:p>
            <a:pPr marL="342900" indent="-342900" algn="l" rtl="0">
              <a:buFont typeface="Arial" panose="020B0604020202020204" pitchFamily="34" charset="0"/>
              <a:buChar char="•"/>
            </a:pPr>
            <a:r>
              <a:rPr lang="en-US" dirty="0"/>
              <a:t>Usually easy for others to understand what is going on</a:t>
            </a:r>
          </a:p>
        </p:txBody>
      </p:sp>
    </p:spTree>
    <p:extLst>
      <p:ext uri="{BB962C8B-B14F-4D97-AF65-F5344CB8AC3E}">
        <p14:creationId xmlns:p14="http://schemas.microsoft.com/office/powerpoint/2010/main" val="3479144844"/>
      </p:ext>
    </p:extLst>
  </p:cSld>
  <p:clrMapOvr>
    <a:masterClrMapping/>
  </p:clrMapOvr>
</p:sld>
</file>

<file path=ppt/theme/theme1.xml><?xml version="1.0" encoding="utf-8"?>
<a:theme xmlns:a="http://schemas.openxmlformats.org/drawingml/2006/main" name="JBh - ENG">
  <a:themeElements>
    <a:clrScheme name="עיצוב ברירת מחדל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עיצוב ברירת מחדל">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עיצוב ברירת מחדל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עיצוב ברירת מחדל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עיצוב ברירת מחדל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עיצוב ברירת מחדל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עיצוב ברירת מחדל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עיצוב ברירת מחדל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עיצוב ברירת מחדל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עיצוב ברירת מחדל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עיצוב ברירת מחדל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עיצוב ברירת מחדל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עיצוב ברירת מחדל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עיצוב ברירת מחדל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bh-english-presentation" id="{F9EBCDD4-78BC-4E82-B6DE-56CA2B4BCEAB}" vid="{0B259382-DBD3-4F9A-8DAC-74D01AAD4A5C}"/>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jbh-english-presentation</Template>
  <TotalTime>7854</TotalTime>
  <Words>1350</Words>
  <Application>Microsoft Macintosh PowerPoint</Application>
  <PresentationFormat>On-screen Show (4:3)</PresentationFormat>
  <Paragraphs>379</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JBh - ENG</vt:lpstr>
      <vt:lpstr>Ansible</vt:lpstr>
      <vt:lpstr>Where we are</vt:lpstr>
      <vt:lpstr>IT automation</vt:lpstr>
      <vt:lpstr>Types of IT automation</vt:lpstr>
      <vt:lpstr>Agent-based versus agent-less systems</vt:lpstr>
      <vt:lpstr>PowerPoint Presentation</vt:lpstr>
      <vt:lpstr>What is Ansible?</vt:lpstr>
      <vt:lpstr>What is Ansible?</vt:lpstr>
      <vt:lpstr>Why use Ansible?</vt:lpstr>
      <vt:lpstr>How Ansible works?</vt:lpstr>
      <vt:lpstr>Ansible Mode of Operation</vt:lpstr>
      <vt:lpstr>How Ansible Works</vt:lpstr>
      <vt:lpstr>Build in Modules</vt:lpstr>
      <vt:lpstr>Modules Documentation</vt:lpstr>
      <vt:lpstr>Modules</vt:lpstr>
      <vt:lpstr>PowerPoint Presentation</vt:lpstr>
      <vt:lpstr>Installing Ansible</vt:lpstr>
      <vt:lpstr>Inventory</vt:lpstr>
      <vt:lpstr>Inventory</vt:lpstr>
      <vt:lpstr>Inventory</vt:lpstr>
      <vt:lpstr>Ad-Hoc Commands</vt:lpstr>
      <vt:lpstr>Exercise    </vt:lpstr>
      <vt:lpstr>Sidebar: Discovered Facts</vt:lpstr>
      <vt:lpstr>Variables</vt:lpstr>
      <vt:lpstr>Variable Precedence</vt:lpstr>
      <vt:lpstr>Tasks</vt:lpstr>
      <vt:lpstr>Example Tasks in a Play</vt:lpstr>
      <vt:lpstr>Handler Tasks</vt:lpstr>
      <vt:lpstr>Plays &amp; Playbooks</vt:lpstr>
      <vt:lpstr>Doing More with Playbooks</vt:lpstr>
      <vt:lpstr>Doing More with Playbooks</vt:lpstr>
      <vt:lpstr>Doing More with Playbooks</vt:lpstr>
      <vt:lpstr>Doing More with Playbooks</vt:lpstr>
      <vt:lpstr>Doing More with Playbooks</vt:lpstr>
      <vt:lpstr>Roles</vt:lpstr>
      <vt:lpstr>Ansible Galaxy</vt:lpstr>
      <vt:lpstr>Ansible Galaxy</vt:lpstr>
      <vt:lpstr>Ansible Galaxy</vt:lpstr>
      <vt:lpstr>Ansible Galaxy</vt:lpstr>
      <vt:lpstr>Next Steps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Android</dc:title>
  <dc:creator>Yuna Drori</dc:creator>
  <cp:lastModifiedBy>Daniel Maxic</cp:lastModifiedBy>
  <cp:revision>279</cp:revision>
  <dcterms:created xsi:type="dcterms:W3CDTF">2018-04-23T11:44:46Z</dcterms:created>
  <dcterms:modified xsi:type="dcterms:W3CDTF">2019-08-19T13:47:40Z</dcterms:modified>
</cp:coreProperties>
</file>